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6"/>
    <p:sldMasterId id="214748367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Lst>
  <p:sldSz cy="5143500" cx="9144000"/>
  <p:notesSz cx="6858000" cy="9144000"/>
  <p:embeddedFontLst>
    <p:embeddedFont>
      <p:font typeface="Arial Black"/>
      <p:regular r:id="rId41"/>
    </p:embeddedFont>
    <p:embeddedFont>
      <p:font typeface="Open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93">
          <p15:clr>
            <a:srgbClr val="9AA0A6"/>
          </p15:clr>
        </p15:guide>
        <p15:guide id="2" orient="horz" pos="57">
          <p15:clr>
            <a:srgbClr val="747775"/>
          </p15:clr>
        </p15:guide>
        <p15:guide id="3" orient="horz" pos="287">
          <p15:clr>
            <a:srgbClr val="747775"/>
          </p15:clr>
        </p15:guide>
        <p15:guide id="4" orient="horz" pos="737">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3" name="Justin Houghton"/>
  <p:cmAuthor clrIdx="1" id="1" initials="" lastIdx="2" name="Andrew Warner"/>
  <p:cmAuthor clrIdx="2" id="2" initials="" lastIdx="2" name="Carmen Loecher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299510-7CAC-42B9-9A6F-B88DDE87E13E}">
  <a:tblStyle styleId="{74299510-7CAC-42B9-9A6F-B88DDE87E13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51A5A89-16D5-479B-B685-7C2D582533D4}"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93" orient="horz"/>
        <p:guide pos="57" orient="horz"/>
        <p:guide pos="287" orient="horz"/>
        <p:guide pos="73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font" Target="fonts/OpenSans-regular.fntdata"/><Relationship Id="rId41" Type="http://schemas.openxmlformats.org/officeDocument/2006/relationships/font" Target="fonts/ArialBlack-regular.fntdata"/><Relationship Id="rId22" Type="http://schemas.openxmlformats.org/officeDocument/2006/relationships/slide" Target="slides/slide14.xml"/><Relationship Id="rId44" Type="http://schemas.openxmlformats.org/officeDocument/2006/relationships/font" Target="fonts/OpenSans-italic.fntdata"/><Relationship Id="rId21" Type="http://schemas.openxmlformats.org/officeDocument/2006/relationships/slide" Target="slides/slide13.xml"/><Relationship Id="rId43" Type="http://schemas.openxmlformats.org/officeDocument/2006/relationships/font" Target="fonts/OpenSans-bold.fntdata"/><Relationship Id="rId24" Type="http://schemas.openxmlformats.org/officeDocument/2006/relationships/slide" Target="slides/slide16.xml"/><Relationship Id="rId23" Type="http://schemas.openxmlformats.org/officeDocument/2006/relationships/slide" Target="slides/slide15.xml"/><Relationship Id="rId45" Type="http://schemas.openxmlformats.org/officeDocument/2006/relationships/font" Target="fonts/Open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8-26T04:19:40.989">
    <p:pos x="301" y="44"/>
    <p:text>@andrew.warner1@veolia.com Can you update please
_Reassigned to andrew.warner1@veolia.com_</p:text>
  </p:cm>
  <p:cm authorId="0" idx="2" dt="2025-08-25T08:29:26.278">
    <p:pos x="301" y="44"/>
    <p:text>I think we add an update on the Odour audit and EPA sampling to Rays section. We will need to reflect this in the actual Agenda as well</p:text>
  </p:cm>
  <p:cm authorId="1" idx="1" dt="2025-08-26T04:19:40.989">
    <p:pos x="301" y="44"/>
    <p:text>This has been updated to match the agenda released by Jamie 25 Aug</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5-08-26T23:47:48.527">
    <p:pos x="317" y="226"/>
    <p:text>@andrew.warner1@veolia.com Can you update please
_Reassigned to andrew.warner1@veolia.com_</p:text>
  </p:cm>
  <p:cm authorId="1" idx="2" dt="2025-08-26T04:21:06.329">
    <p:pos x="317" y="226"/>
    <p:text>Will Ark be attending this one or shall I replace him with Ray - EPA report?</p:text>
  </p:cm>
  <p:cm authorId="2" idx="1" dt="2025-08-26T23:47:48.527">
    <p:pos x="317" y="226"/>
    <p:text>neither will attend - I will change agenda accordingly</p:text>
  </p:cm>
  <p:cm authorId="2" idx="2" dt="2025-08-26T23:48:30.028">
    <p:pos x="317" y="1063"/>
    <p:text>do we add the new Jamie in here (max?)</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feb9210a40_0_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2feb9210a40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200"/>
              <a:buFont typeface="Arial"/>
              <a:buNone/>
            </a:pPr>
            <a:r>
              <a:t/>
            </a:r>
            <a:endParaRPr sz="12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16ecd94bd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16ecd94bd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feb9210a40_0_4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feb9210a40_0_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feb9210a40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feb9210a40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As per slide.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feb9210a40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feb9210a40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As per slide.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feb9210a40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feb9210a40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As per slide.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feb9210a40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feb9210a40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As per slide.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feb9210a40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2feb9210a40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As per slide.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feb9210a40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feb9210a40_0_3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82ad891a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82ad891a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82ad891a2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82ad891a2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rgbClr val="002D62"/>
                </a:solidFill>
              </a:rPr>
              <a:t>The site has been industrial activity right back to the open cut mine days, and now there is a operational mine nearby too. Baseline surveys needed to be done eventually. </a:t>
            </a:r>
            <a:endParaRPr sz="1000">
              <a:solidFill>
                <a:srgbClr val="002D62"/>
              </a:solidFill>
            </a:endParaRPr>
          </a:p>
          <a:p>
            <a:pPr indent="0" lvl="0" marL="0" rtl="0" algn="l">
              <a:lnSpc>
                <a:spcPct val="115000"/>
              </a:lnSpc>
              <a:spcBef>
                <a:spcPts val="600"/>
              </a:spcBef>
              <a:spcAft>
                <a:spcPts val="600"/>
              </a:spcAft>
              <a:buNone/>
            </a:pPr>
            <a:r>
              <a:rPr lang="en-GB" sz="1000">
                <a:solidFill>
                  <a:srgbClr val="002D62"/>
                </a:solidFill>
              </a:rPr>
              <a:t>The creeks are in good condition. We can take people on a tour to see the prawns, which are highly sensitive, in Alli creek (insert no eating prawns joke).  </a:t>
            </a:r>
            <a:endParaRPr sz="1000">
              <a:solidFill>
                <a:srgbClr val="002D62"/>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feb9210a40_0_1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feb9210a40_0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200"/>
              <a:buFont typeface="Arial"/>
              <a:buNone/>
            </a:pPr>
            <a:r>
              <a:rPr lang="en-GB" sz="1200">
                <a:solidFill>
                  <a:schemeClr val="dk1"/>
                </a:solidFill>
              </a:rPr>
              <a:t>Veolia acknowledges Ngunnawal people as the traditional custodians of the lands and waters in which we live and work and their continuing connection to land, water and community. We pay respects to their Elders past, present and emerging and any first nations people present here today.</a:t>
            </a:r>
            <a:endParaRPr sz="1200">
              <a:solidFill>
                <a:schemeClr val="dk1"/>
              </a:solidFill>
            </a:endParaRPr>
          </a:p>
          <a:p>
            <a:pPr indent="0" lvl="0" marL="0" rtl="0" algn="l">
              <a:lnSpc>
                <a:spcPct val="115000"/>
              </a:lnSpc>
              <a:spcBef>
                <a:spcPts val="1000"/>
              </a:spcBef>
              <a:spcAft>
                <a:spcPts val="0"/>
              </a:spcAft>
              <a:buClr>
                <a:schemeClr val="dk1"/>
              </a:buClr>
              <a:buSzPts val="1100"/>
              <a:buFont typeface="Arial"/>
              <a:buNone/>
            </a:pPr>
            <a:r>
              <a:rPr lang="en-GB" sz="1200">
                <a:solidFill>
                  <a:schemeClr val="dk1"/>
                </a:solidFill>
              </a:rPr>
              <a:t>Welcome and thank you. Effective community consultation is a participation  process that underpins genuine community development. The purpose of the Woodlawn Community Liaison Committee is to help us better understand what the community values and keep us informed of issues that the community finds important so we can provide feedback and continually improve our processes. </a:t>
            </a:r>
            <a:endParaRPr sz="1200">
              <a:solidFill>
                <a:schemeClr val="dk1"/>
              </a:solidFill>
            </a:endParaRPr>
          </a:p>
          <a:p>
            <a:pPr indent="0" lvl="0" marL="0" rtl="0" algn="l">
              <a:lnSpc>
                <a:spcPct val="115000"/>
              </a:lnSpc>
              <a:spcBef>
                <a:spcPts val="1000"/>
              </a:spcBef>
              <a:spcAft>
                <a:spcPts val="0"/>
              </a:spcAft>
              <a:buClr>
                <a:schemeClr val="dk1"/>
              </a:buClr>
              <a:buSzPts val="1200"/>
              <a:buFont typeface="Arial"/>
              <a:buNone/>
            </a:pPr>
            <a:r>
              <a:t/>
            </a:r>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feb9210a40_0_5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feb9210a40_0_5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600"/>
              </a:spcAft>
              <a:buClr>
                <a:schemeClr val="dk1"/>
              </a:buClr>
              <a:buSzPts val="1100"/>
              <a:buFont typeface="Arial"/>
              <a:buNone/>
            </a:pPr>
            <a:r>
              <a:rPr lang="en-GB" sz="1000">
                <a:solidFill>
                  <a:srgbClr val="002D62"/>
                </a:solidFill>
              </a:rPr>
              <a:t>One stockpile set was high at MBT during the IOA. </a:t>
            </a:r>
            <a:r>
              <a:rPr lang="en-GB" sz="1000">
                <a:solidFill>
                  <a:srgbClr val="002D62"/>
                </a:solidFill>
              </a:rPr>
              <a:t>Validation results by The Odour Unit of MBT anomaly show low readings. Good result. All improvement actions completed.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feb9210a40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feb9210a40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We have been looking to what can be done for PCD area for a while. It’s a license condition now but we have made progress installing a new monitoring bore nearby.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4b9ea5703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4b9ea5703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4b9ea5703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34b9ea5703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36c1b3cc005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36c1b3cc005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feb9210a40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2feb9210a40_0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6c7a28ac61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36c7a28ac61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16ecd94bd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316ecd94bd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As per slide.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6c7a28ac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8" name="Google Shape;358;g36c7a28ac6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5fee5048b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3" name="Google Shape;363;g25fee5048bd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feb9210a40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feb9210a40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feb9210a40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feb9210a40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16ecd94bd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g316ecd94bd3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feb9210a40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feb9210a40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eb9210a40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feb9210a40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feb9210a40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g2feb9210a40_0_3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feb9210a40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feb9210a40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6.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jpg"/><Relationship Id="rId3"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6" name="Shape 6"/>
        <p:cNvGrpSpPr/>
        <p:nvPr/>
      </p:nvGrpSpPr>
      <p:grpSpPr>
        <a:xfrm>
          <a:off x="0" y="0"/>
          <a:ext cx="0" cy="0"/>
          <a:chOff x="0" y="0"/>
          <a:chExt cx="0" cy="0"/>
        </a:xfrm>
      </p:grpSpPr>
      <p:pic>
        <p:nvPicPr>
          <p:cNvPr id="7" name="Google Shape;7;p2"/>
          <p:cNvPicPr preferRelativeResize="0"/>
          <p:nvPr/>
        </p:nvPicPr>
        <p:blipFill rotWithShape="1">
          <a:blip r:embed="rId2">
            <a:alphaModFix/>
          </a:blip>
          <a:srcRect b="0" l="0" r="0" t="0"/>
          <a:stretch/>
        </p:blipFill>
        <p:spPr>
          <a:xfrm>
            <a:off x="0" y="0"/>
            <a:ext cx="9144005" cy="5143500"/>
          </a:xfrm>
          <a:prstGeom prst="rect">
            <a:avLst/>
          </a:prstGeom>
          <a:noFill/>
          <a:ln>
            <a:noFill/>
          </a:ln>
        </p:spPr>
      </p:pic>
      <p:sp>
        <p:nvSpPr>
          <p:cNvPr id="8" name="Google Shape;8;p2"/>
          <p:cNvSpPr/>
          <p:nvPr/>
        </p:nvSpPr>
        <p:spPr>
          <a:xfrm>
            <a:off x="352" y="0"/>
            <a:ext cx="8224381" cy="4699473"/>
          </a:xfrm>
          <a:custGeom>
            <a:rect b="b" l="l" r="r" t="t"/>
            <a:pathLst>
              <a:path extrusionOk="0" h="146870" w="257032">
                <a:moveTo>
                  <a:pt x="205309" y="0"/>
                </a:moveTo>
                <a:lnTo>
                  <a:pt x="205285" y="2346"/>
                </a:lnTo>
                <a:lnTo>
                  <a:pt x="205095" y="7061"/>
                </a:lnTo>
                <a:lnTo>
                  <a:pt x="204726" y="11811"/>
                </a:lnTo>
                <a:lnTo>
                  <a:pt x="204154" y="16574"/>
                </a:lnTo>
                <a:lnTo>
                  <a:pt x="203785" y="18967"/>
                </a:lnTo>
                <a:lnTo>
                  <a:pt x="203535" y="20503"/>
                </a:lnTo>
                <a:lnTo>
                  <a:pt x="202963" y="23563"/>
                </a:lnTo>
                <a:lnTo>
                  <a:pt x="202320" y="26600"/>
                </a:lnTo>
                <a:lnTo>
                  <a:pt x="201606" y="29600"/>
                </a:lnTo>
                <a:lnTo>
                  <a:pt x="200820" y="32565"/>
                </a:lnTo>
                <a:lnTo>
                  <a:pt x="199963" y="35494"/>
                </a:lnTo>
                <a:lnTo>
                  <a:pt x="199046" y="38387"/>
                </a:lnTo>
                <a:lnTo>
                  <a:pt x="198046" y="41245"/>
                </a:lnTo>
                <a:lnTo>
                  <a:pt x="196986" y="44067"/>
                </a:lnTo>
                <a:lnTo>
                  <a:pt x="195855" y="46853"/>
                </a:lnTo>
                <a:lnTo>
                  <a:pt x="194664" y="49592"/>
                </a:lnTo>
                <a:lnTo>
                  <a:pt x="193402" y="52306"/>
                </a:lnTo>
                <a:lnTo>
                  <a:pt x="192092" y="54973"/>
                </a:lnTo>
                <a:lnTo>
                  <a:pt x="190711" y="57593"/>
                </a:lnTo>
                <a:lnTo>
                  <a:pt x="189259" y="60177"/>
                </a:lnTo>
                <a:lnTo>
                  <a:pt x="187758" y="62725"/>
                </a:lnTo>
                <a:lnTo>
                  <a:pt x="186199" y="65225"/>
                </a:lnTo>
                <a:lnTo>
                  <a:pt x="184579" y="67678"/>
                </a:lnTo>
                <a:lnTo>
                  <a:pt x="182912" y="70083"/>
                </a:lnTo>
                <a:lnTo>
                  <a:pt x="181174" y="72452"/>
                </a:lnTo>
                <a:lnTo>
                  <a:pt x="179400" y="74774"/>
                </a:lnTo>
                <a:lnTo>
                  <a:pt x="177554" y="77037"/>
                </a:lnTo>
                <a:lnTo>
                  <a:pt x="175673" y="79263"/>
                </a:lnTo>
                <a:lnTo>
                  <a:pt x="173732" y="81442"/>
                </a:lnTo>
                <a:lnTo>
                  <a:pt x="171744" y="83561"/>
                </a:lnTo>
                <a:lnTo>
                  <a:pt x="169696" y="85645"/>
                </a:lnTo>
                <a:lnTo>
                  <a:pt x="167612" y="87669"/>
                </a:lnTo>
                <a:lnTo>
                  <a:pt x="165481" y="89634"/>
                </a:lnTo>
                <a:lnTo>
                  <a:pt x="163302" y="91563"/>
                </a:lnTo>
                <a:lnTo>
                  <a:pt x="161075" y="93432"/>
                </a:lnTo>
                <a:lnTo>
                  <a:pt x="158813" y="95242"/>
                </a:lnTo>
                <a:lnTo>
                  <a:pt x="156503" y="97004"/>
                </a:lnTo>
                <a:lnTo>
                  <a:pt x="154158" y="98707"/>
                </a:lnTo>
                <a:lnTo>
                  <a:pt x="151764" y="100350"/>
                </a:lnTo>
                <a:lnTo>
                  <a:pt x="149335" y="101934"/>
                </a:lnTo>
                <a:lnTo>
                  <a:pt x="146871" y="103470"/>
                </a:lnTo>
                <a:lnTo>
                  <a:pt x="144370" y="104934"/>
                </a:lnTo>
                <a:lnTo>
                  <a:pt x="141822" y="106351"/>
                </a:lnTo>
                <a:lnTo>
                  <a:pt x="139250" y="107708"/>
                </a:lnTo>
                <a:lnTo>
                  <a:pt x="136643" y="108994"/>
                </a:lnTo>
                <a:lnTo>
                  <a:pt x="134011" y="110221"/>
                </a:lnTo>
                <a:lnTo>
                  <a:pt x="131332" y="111388"/>
                </a:lnTo>
                <a:lnTo>
                  <a:pt x="128629" y="112495"/>
                </a:lnTo>
                <a:lnTo>
                  <a:pt x="125903" y="113531"/>
                </a:lnTo>
                <a:lnTo>
                  <a:pt x="123152" y="114507"/>
                </a:lnTo>
                <a:lnTo>
                  <a:pt x="120366" y="115412"/>
                </a:lnTo>
                <a:lnTo>
                  <a:pt x="117544" y="116257"/>
                </a:lnTo>
                <a:lnTo>
                  <a:pt x="114711" y="117031"/>
                </a:lnTo>
                <a:lnTo>
                  <a:pt x="111853" y="117734"/>
                </a:lnTo>
                <a:lnTo>
                  <a:pt x="108971" y="118365"/>
                </a:lnTo>
                <a:lnTo>
                  <a:pt x="106066" y="118936"/>
                </a:lnTo>
                <a:lnTo>
                  <a:pt x="103137" y="119436"/>
                </a:lnTo>
                <a:lnTo>
                  <a:pt x="100196" y="119853"/>
                </a:lnTo>
                <a:lnTo>
                  <a:pt x="97231" y="120210"/>
                </a:lnTo>
                <a:lnTo>
                  <a:pt x="94255" y="120484"/>
                </a:lnTo>
                <a:lnTo>
                  <a:pt x="91254" y="120699"/>
                </a:lnTo>
                <a:lnTo>
                  <a:pt x="88254" y="120830"/>
                </a:lnTo>
                <a:lnTo>
                  <a:pt x="85229" y="120877"/>
                </a:lnTo>
                <a:lnTo>
                  <a:pt x="82181" y="120865"/>
                </a:lnTo>
                <a:lnTo>
                  <a:pt x="79133" y="120758"/>
                </a:lnTo>
                <a:lnTo>
                  <a:pt x="76073" y="120591"/>
                </a:lnTo>
                <a:lnTo>
                  <a:pt x="73001" y="120329"/>
                </a:lnTo>
                <a:lnTo>
                  <a:pt x="69929" y="120008"/>
                </a:lnTo>
                <a:lnTo>
                  <a:pt x="66845" y="119591"/>
                </a:lnTo>
                <a:lnTo>
                  <a:pt x="65298" y="119353"/>
                </a:lnTo>
                <a:lnTo>
                  <a:pt x="62904" y="118948"/>
                </a:lnTo>
                <a:lnTo>
                  <a:pt x="58189" y="118008"/>
                </a:lnTo>
                <a:lnTo>
                  <a:pt x="53546" y="116888"/>
                </a:lnTo>
                <a:lnTo>
                  <a:pt x="48985" y="115591"/>
                </a:lnTo>
                <a:lnTo>
                  <a:pt x="44508" y="114138"/>
                </a:lnTo>
                <a:lnTo>
                  <a:pt x="40115" y="112507"/>
                </a:lnTo>
                <a:lnTo>
                  <a:pt x="35804" y="110721"/>
                </a:lnTo>
                <a:lnTo>
                  <a:pt x="31601" y="108792"/>
                </a:lnTo>
                <a:lnTo>
                  <a:pt x="27494" y="106696"/>
                </a:lnTo>
                <a:lnTo>
                  <a:pt x="23469" y="104458"/>
                </a:lnTo>
                <a:lnTo>
                  <a:pt x="19564" y="102076"/>
                </a:lnTo>
                <a:lnTo>
                  <a:pt x="15754" y="99552"/>
                </a:lnTo>
                <a:lnTo>
                  <a:pt x="12051" y="96897"/>
                </a:lnTo>
                <a:lnTo>
                  <a:pt x="8467" y="94111"/>
                </a:lnTo>
                <a:lnTo>
                  <a:pt x="4990" y="91194"/>
                </a:lnTo>
                <a:lnTo>
                  <a:pt x="1632" y="88157"/>
                </a:lnTo>
                <a:lnTo>
                  <a:pt x="1" y="86586"/>
                </a:lnTo>
                <a:lnTo>
                  <a:pt x="1" y="122032"/>
                </a:lnTo>
                <a:lnTo>
                  <a:pt x="1727" y="123068"/>
                </a:lnTo>
                <a:lnTo>
                  <a:pt x="5240" y="125092"/>
                </a:lnTo>
                <a:lnTo>
                  <a:pt x="8800" y="127045"/>
                </a:lnTo>
                <a:lnTo>
                  <a:pt x="12408" y="128902"/>
                </a:lnTo>
                <a:lnTo>
                  <a:pt x="16075" y="130676"/>
                </a:lnTo>
                <a:lnTo>
                  <a:pt x="19802" y="132379"/>
                </a:lnTo>
                <a:lnTo>
                  <a:pt x="23576" y="133986"/>
                </a:lnTo>
                <a:lnTo>
                  <a:pt x="27398" y="135511"/>
                </a:lnTo>
                <a:lnTo>
                  <a:pt x="31268" y="136939"/>
                </a:lnTo>
                <a:lnTo>
                  <a:pt x="35197" y="138285"/>
                </a:lnTo>
                <a:lnTo>
                  <a:pt x="39162" y="139535"/>
                </a:lnTo>
                <a:lnTo>
                  <a:pt x="43187" y="140690"/>
                </a:lnTo>
                <a:lnTo>
                  <a:pt x="47247" y="141762"/>
                </a:lnTo>
                <a:lnTo>
                  <a:pt x="51355" y="142726"/>
                </a:lnTo>
                <a:lnTo>
                  <a:pt x="55510" y="143607"/>
                </a:lnTo>
                <a:lnTo>
                  <a:pt x="59701" y="144381"/>
                </a:lnTo>
                <a:lnTo>
                  <a:pt x="61821" y="144726"/>
                </a:lnTo>
                <a:lnTo>
                  <a:pt x="63988" y="145060"/>
                </a:lnTo>
                <a:lnTo>
                  <a:pt x="68334" y="145643"/>
                </a:lnTo>
                <a:lnTo>
                  <a:pt x="72656" y="146108"/>
                </a:lnTo>
                <a:lnTo>
                  <a:pt x="76978" y="146465"/>
                </a:lnTo>
                <a:lnTo>
                  <a:pt x="81288" y="146715"/>
                </a:lnTo>
                <a:lnTo>
                  <a:pt x="85575" y="146846"/>
                </a:lnTo>
                <a:lnTo>
                  <a:pt x="89849" y="146870"/>
                </a:lnTo>
                <a:lnTo>
                  <a:pt x="94100" y="146798"/>
                </a:lnTo>
                <a:lnTo>
                  <a:pt x="98339" y="146608"/>
                </a:lnTo>
                <a:lnTo>
                  <a:pt x="102542" y="146322"/>
                </a:lnTo>
                <a:lnTo>
                  <a:pt x="106733" y="145929"/>
                </a:lnTo>
                <a:lnTo>
                  <a:pt x="110900" y="145429"/>
                </a:lnTo>
                <a:lnTo>
                  <a:pt x="115044" y="144834"/>
                </a:lnTo>
                <a:lnTo>
                  <a:pt x="119152" y="144131"/>
                </a:lnTo>
                <a:lnTo>
                  <a:pt x="123236" y="143333"/>
                </a:lnTo>
                <a:lnTo>
                  <a:pt x="127296" y="142440"/>
                </a:lnTo>
                <a:lnTo>
                  <a:pt x="131320" y="141440"/>
                </a:lnTo>
                <a:lnTo>
                  <a:pt x="135297" y="140357"/>
                </a:lnTo>
                <a:lnTo>
                  <a:pt x="139250" y="139166"/>
                </a:lnTo>
                <a:lnTo>
                  <a:pt x="143168" y="137892"/>
                </a:lnTo>
                <a:lnTo>
                  <a:pt x="147049" y="136523"/>
                </a:lnTo>
                <a:lnTo>
                  <a:pt x="150895" y="135058"/>
                </a:lnTo>
                <a:lnTo>
                  <a:pt x="154681" y="133510"/>
                </a:lnTo>
                <a:lnTo>
                  <a:pt x="158444" y="131867"/>
                </a:lnTo>
                <a:lnTo>
                  <a:pt x="162147" y="130129"/>
                </a:lnTo>
                <a:lnTo>
                  <a:pt x="165814" y="128319"/>
                </a:lnTo>
                <a:lnTo>
                  <a:pt x="169434" y="126414"/>
                </a:lnTo>
                <a:lnTo>
                  <a:pt x="173006" y="124425"/>
                </a:lnTo>
                <a:lnTo>
                  <a:pt x="176518" y="122354"/>
                </a:lnTo>
                <a:lnTo>
                  <a:pt x="179995" y="120198"/>
                </a:lnTo>
                <a:lnTo>
                  <a:pt x="183401" y="117960"/>
                </a:lnTo>
                <a:lnTo>
                  <a:pt x="186770" y="115638"/>
                </a:lnTo>
                <a:lnTo>
                  <a:pt x="190068" y="113245"/>
                </a:lnTo>
                <a:lnTo>
                  <a:pt x="193307" y="110768"/>
                </a:lnTo>
                <a:lnTo>
                  <a:pt x="196498" y="108220"/>
                </a:lnTo>
                <a:lnTo>
                  <a:pt x="199618" y="105589"/>
                </a:lnTo>
                <a:lnTo>
                  <a:pt x="202689" y="102886"/>
                </a:lnTo>
                <a:lnTo>
                  <a:pt x="205678" y="100112"/>
                </a:lnTo>
                <a:lnTo>
                  <a:pt x="208619" y="97266"/>
                </a:lnTo>
                <a:lnTo>
                  <a:pt x="211477" y="94349"/>
                </a:lnTo>
                <a:lnTo>
                  <a:pt x="214275" y="91348"/>
                </a:lnTo>
                <a:lnTo>
                  <a:pt x="217001" y="88288"/>
                </a:lnTo>
                <a:lnTo>
                  <a:pt x="219657" y="85169"/>
                </a:lnTo>
                <a:lnTo>
                  <a:pt x="222240" y="81966"/>
                </a:lnTo>
                <a:lnTo>
                  <a:pt x="224753" y="78704"/>
                </a:lnTo>
                <a:lnTo>
                  <a:pt x="227182" y="75382"/>
                </a:lnTo>
                <a:lnTo>
                  <a:pt x="229539" y="71988"/>
                </a:lnTo>
                <a:lnTo>
                  <a:pt x="231813" y="68535"/>
                </a:lnTo>
                <a:lnTo>
                  <a:pt x="234004" y="65023"/>
                </a:lnTo>
                <a:lnTo>
                  <a:pt x="236112" y="61439"/>
                </a:lnTo>
                <a:lnTo>
                  <a:pt x="238136" y="57807"/>
                </a:lnTo>
                <a:lnTo>
                  <a:pt x="240089" y="54116"/>
                </a:lnTo>
                <a:lnTo>
                  <a:pt x="241934" y="50365"/>
                </a:lnTo>
                <a:lnTo>
                  <a:pt x="243708" y="46555"/>
                </a:lnTo>
                <a:lnTo>
                  <a:pt x="245387" y="42698"/>
                </a:lnTo>
                <a:lnTo>
                  <a:pt x="246971" y="38780"/>
                </a:lnTo>
                <a:lnTo>
                  <a:pt x="248459" y="34815"/>
                </a:lnTo>
                <a:lnTo>
                  <a:pt x="249864" y="30791"/>
                </a:lnTo>
                <a:lnTo>
                  <a:pt x="251162" y="26719"/>
                </a:lnTo>
                <a:lnTo>
                  <a:pt x="252364" y="22599"/>
                </a:lnTo>
                <a:lnTo>
                  <a:pt x="253472" y="18432"/>
                </a:lnTo>
                <a:lnTo>
                  <a:pt x="254472" y="14217"/>
                </a:lnTo>
                <a:lnTo>
                  <a:pt x="255377" y="9966"/>
                </a:lnTo>
                <a:lnTo>
                  <a:pt x="256175" y="5656"/>
                </a:lnTo>
                <a:lnTo>
                  <a:pt x="256532" y="3477"/>
                </a:lnTo>
                <a:lnTo>
                  <a:pt x="256508" y="3501"/>
                </a:lnTo>
                <a:lnTo>
                  <a:pt x="256770" y="1750"/>
                </a:lnTo>
                <a:lnTo>
                  <a:pt x="257032" y="0"/>
                </a:lnTo>
                <a:close/>
              </a:path>
            </a:pathLst>
          </a:custGeom>
          <a:solidFill>
            <a:srgbClr val="FFFFFF">
              <a:alpha val="24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 name="Google Shape;9;p2"/>
          <p:cNvPicPr preferRelativeResize="0"/>
          <p:nvPr/>
        </p:nvPicPr>
        <p:blipFill rotWithShape="1">
          <a:blip r:embed="rId3">
            <a:alphaModFix/>
          </a:blip>
          <a:srcRect b="0" l="0" r="0" t="0"/>
          <a:stretch/>
        </p:blipFill>
        <p:spPr>
          <a:xfrm>
            <a:off x="4246994" y="592300"/>
            <a:ext cx="4089413" cy="4551201"/>
          </a:xfrm>
          <a:prstGeom prst="rect">
            <a:avLst/>
          </a:prstGeom>
          <a:noFill/>
          <a:ln>
            <a:noFill/>
          </a:ln>
        </p:spPr>
      </p:pic>
      <p:pic>
        <p:nvPicPr>
          <p:cNvPr id="10" name="Google Shape;10;p2"/>
          <p:cNvPicPr preferRelativeResize="0"/>
          <p:nvPr/>
        </p:nvPicPr>
        <p:blipFill rotWithShape="1">
          <a:blip r:embed="rId4">
            <a:alphaModFix/>
          </a:blip>
          <a:srcRect b="0" l="0" r="0" t="0"/>
          <a:stretch/>
        </p:blipFill>
        <p:spPr>
          <a:xfrm>
            <a:off x="7771115" y="4478157"/>
            <a:ext cx="1139544" cy="433680"/>
          </a:xfrm>
          <a:prstGeom prst="rect">
            <a:avLst/>
          </a:prstGeom>
          <a:noFill/>
          <a:ln>
            <a:noFill/>
          </a:ln>
        </p:spPr>
      </p:pic>
      <p:pic>
        <p:nvPicPr>
          <p:cNvPr id="11" name="Google Shape;11;p2"/>
          <p:cNvPicPr preferRelativeResize="0"/>
          <p:nvPr/>
        </p:nvPicPr>
        <p:blipFill rotWithShape="1">
          <a:blip r:embed="rId4">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oodlawn Community Meeting_Cover">
  <p:cSld name="TITLE_2">
    <p:spTree>
      <p:nvGrpSpPr>
        <p:cNvPr id="66" name="Shape 66"/>
        <p:cNvGrpSpPr/>
        <p:nvPr/>
      </p:nvGrpSpPr>
      <p:grpSpPr>
        <a:xfrm>
          <a:off x="0" y="0"/>
          <a:ext cx="0" cy="0"/>
          <a:chOff x="0" y="0"/>
          <a:chExt cx="0" cy="0"/>
        </a:xfrm>
      </p:grpSpPr>
      <p:pic>
        <p:nvPicPr>
          <p:cNvPr id="67" name="Google Shape;67;p12"/>
          <p:cNvPicPr preferRelativeResize="0"/>
          <p:nvPr/>
        </p:nvPicPr>
        <p:blipFill rotWithShape="1">
          <a:blip r:embed="rId2">
            <a:alphaModFix/>
          </a:blip>
          <a:srcRect b="0" l="465" r="455" t="0"/>
          <a:stretch/>
        </p:blipFill>
        <p:spPr>
          <a:xfrm>
            <a:off x="0" y="0"/>
            <a:ext cx="9144005" cy="5191349"/>
          </a:xfrm>
          <a:prstGeom prst="rect">
            <a:avLst/>
          </a:prstGeom>
          <a:noFill/>
          <a:ln>
            <a:noFill/>
          </a:ln>
        </p:spPr>
      </p:pic>
      <p:sp>
        <p:nvSpPr>
          <p:cNvPr id="68" name="Google Shape;68;p12"/>
          <p:cNvSpPr/>
          <p:nvPr/>
        </p:nvSpPr>
        <p:spPr>
          <a:xfrm>
            <a:off x="352" y="0"/>
            <a:ext cx="8224381" cy="4699473"/>
          </a:xfrm>
          <a:custGeom>
            <a:rect b="b" l="l" r="r" t="t"/>
            <a:pathLst>
              <a:path extrusionOk="0" h="146870" w="257032">
                <a:moveTo>
                  <a:pt x="205309" y="0"/>
                </a:moveTo>
                <a:lnTo>
                  <a:pt x="205285" y="2346"/>
                </a:lnTo>
                <a:lnTo>
                  <a:pt x="205095" y="7061"/>
                </a:lnTo>
                <a:lnTo>
                  <a:pt x="204726" y="11811"/>
                </a:lnTo>
                <a:lnTo>
                  <a:pt x="204154" y="16574"/>
                </a:lnTo>
                <a:lnTo>
                  <a:pt x="203785" y="18967"/>
                </a:lnTo>
                <a:lnTo>
                  <a:pt x="203535" y="20503"/>
                </a:lnTo>
                <a:lnTo>
                  <a:pt x="202963" y="23563"/>
                </a:lnTo>
                <a:lnTo>
                  <a:pt x="202320" y="26600"/>
                </a:lnTo>
                <a:lnTo>
                  <a:pt x="201606" y="29600"/>
                </a:lnTo>
                <a:lnTo>
                  <a:pt x="200820" y="32565"/>
                </a:lnTo>
                <a:lnTo>
                  <a:pt x="199963" y="35494"/>
                </a:lnTo>
                <a:lnTo>
                  <a:pt x="199046" y="38387"/>
                </a:lnTo>
                <a:lnTo>
                  <a:pt x="198046" y="41245"/>
                </a:lnTo>
                <a:lnTo>
                  <a:pt x="196986" y="44067"/>
                </a:lnTo>
                <a:lnTo>
                  <a:pt x="195855" y="46853"/>
                </a:lnTo>
                <a:lnTo>
                  <a:pt x="194664" y="49592"/>
                </a:lnTo>
                <a:lnTo>
                  <a:pt x="193402" y="52306"/>
                </a:lnTo>
                <a:lnTo>
                  <a:pt x="192092" y="54973"/>
                </a:lnTo>
                <a:lnTo>
                  <a:pt x="190711" y="57593"/>
                </a:lnTo>
                <a:lnTo>
                  <a:pt x="189259" y="60177"/>
                </a:lnTo>
                <a:lnTo>
                  <a:pt x="187758" y="62725"/>
                </a:lnTo>
                <a:lnTo>
                  <a:pt x="186199" y="65225"/>
                </a:lnTo>
                <a:lnTo>
                  <a:pt x="184579" y="67678"/>
                </a:lnTo>
                <a:lnTo>
                  <a:pt x="182912" y="70083"/>
                </a:lnTo>
                <a:lnTo>
                  <a:pt x="181174" y="72452"/>
                </a:lnTo>
                <a:lnTo>
                  <a:pt x="179400" y="74774"/>
                </a:lnTo>
                <a:lnTo>
                  <a:pt x="177554" y="77037"/>
                </a:lnTo>
                <a:lnTo>
                  <a:pt x="175673" y="79263"/>
                </a:lnTo>
                <a:lnTo>
                  <a:pt x="173732" y="81442"/>
                </a:lnTo>
                <a:lnTo>
                  <a:pt x="171744" y="83561"/>
                </a:lnTo>
                <a:lnTo>
                  <a:pt x="169696" y="85645"/>
                </a:lnTo>
                <a:lnTo>
                  <a:pt x="167612" y="87669"/>
                </a:lnTo>
                <a:lnTo>
                  <a:pt x="165481" y="89634"/>
                </a:lnTo>
                <a:lnTo>
                  <a:pt x="163302" y="91563"/>
                </a:lnTo>
                <a:lnTo>
                  <a:pt x="161075" y="93432"/>
                </a:lnTo>
                <a:lnTo>
                  <a:pt x="158813" y="95242"/>
                </a:lnTo>
                <a:lnTo>
                  <a:pt x="156503" y="97004"/>
                </a:lnTo>
                <a:lnTo>
                  <a:pt x="154158" y="98707"/>
                </a:lnTo>
                <a:lnTo>
                  <a:pt x="151764" y="100350"/>
                </a:lnTo>
                <a:lnTo>
                  <a:pt x="149335" y="101934"/>
                </a:lnTo>
                <a:lnTo>
                  <a:pt x="146871" y="103470"/>
                </a:lnTo>
                <a:lnTo>
                  <a:pt x="144370" y="104934"/>
                </a:lnTo>
                <a:lnTo>
                  <a:pt x="141822" y="106351"/>
                </a:lnTo>
                <a:lnTo>
                  <a:pt x="139250" y="107708"/>
                </a:lnTo>
                <a:lnTo>
                  <a:pt x="136643" y="108994"/>
                </a:lnTo>
                <a:lnTo>
                  <a:pt x="134011" y="110221"/>
                </a:lnTo>
                <a:lnTo>
                  <a:pt x="131332" y="111388"/>
                </a:lnTo>
                <a:lnTo>
                  <a:pt x="128629" y="112495"/>
                </a:lnTo>
                <a:lnTo>
                  <a:pt x="125903" y="113531"/>
                </a:lnTo>
                <a:lnTo>
                  <a:pt x="123152" y="114507"/>
                </a:lnTo>
                <a:lnTo>
                  <a:pt x="120366" y="115412"/>
                </a:lnTo>
                <a:lnTo>
                  <a:pt x="117544" y="116257"/>
                </a:lnTo>
                <a:lnTo>
                  <a:pt x="114711" y="117031"/>
                </a:lnTo>
                <a:lnTo>
                  <a:pt x="111853" y="117734"/>
                </a:lnTo>
                <a:lnTo>
                  <a:pt x="108971" y="118365"/>
                </a:lnTo>
                <a:lnTo>
                  <a:pt x="106066" y="118936"/>
                </a:lnTo>
                <a:lnTo>
                  <a:pt x="103137" y="119436"/>
                </a:lnTo>
                <a:lnTo>
                  <a:pt x="100196" y="119853"/>
                </a:lnTo>
                <a:lnTo>
                  <a:pt x="97231" y="120210"/>
                </a:lnTo>
                <a:lnTo>
                  <a:pt x="94255" y="120484"/>
                </a:lnTo>
                <a:lnTo>
                  <a:pt x="91254" y="120699"/>
                </a:lnTo>
                <a:lnTo>
                  <a:pt x="88254" y="120830"/>
                </a:lnTo>
                <a:lnTo>
                  <a:pt x="85229" y="120877"/>
                </a:lnTo>
                <a:lnTo>
                  <a:pt x="82181" y="120865"/>
                </a:lnTo>
                <a:lnTo>
                  <a:pt x="79133" y="120758"/>
                </a:lnTo>
                <a:lnTo>
                  <a:pt x="76073" y="120591"/>
                </a:lnTo>
                <a:lnTo>
                  <a:pt x="73001" y="120329"/>
                </a:lnTo>
                <a:lnTo>
                  <a:pt x="69929" y="120008"/>
                </a:lnTo>
                <a:lnTo>
                  <a:pt x="66845" y="119591"/>
                </a:lnTo>
                <a:lnTo>
                  <a:pt x="65298" y="119353"/>
                </a:lnTo>
                <a:lnTo>
                  <a:pt x="62904" y="118948"/>
                </a:lnTo>
                <a:lnTo>
                  <a:pt x="58189" y="118008"/>
                </a:lnTo>
                <a:lnTo>
                  <a:pt x="53546" y="116888"/>
                </a:lnTo>
                <a:lnTo>
                  <a:pt x="48985" y="115591"/>
                </a:lnTo>
                <a:lnTo>
                  <a:pt x="44508" y="114138"/>
                </a:lnTo>
                <a:lnTo>
                  <a:pt x="40115" y="112507"/>
                </a:lnTo>
                <a:lnTo>
                  <a:pt x="35804" y="110721"/>
                </a:lnTo>
                <a:lnTo>
                  <a:pt x="31601" y="108792"/>
                </a:lnTo>
                <a:lnTo>
                  <a:pt x="27494" y="106696"/>
                </a:lnTo>
                <a:lnTo>
                  <a:pt x="23469" y="104458"/>
                </a:lnTo>
                <a:lnTo>
                  <a:pt x="19564" y="102076"/>
                </a:lnTo>
                <a:lnTo>
                  <a:pt x="15754" y="99552"/>
                </a:lnTo>
                <a:lnTo>
                  <a:pt x="12051" y="96897"/>
                </a:lnTo>
                <a:lnTo>
                  <a:pt x="8467" y="94111"/>
                </a:lnTo>
                <a:lnTo>
                  <a:pt x="4990" y="91194"/>
                </a:lnTo>
                <a:lnTo>
                  <a:pt x="1632" y="88157"/>
                </a:lnTo>
                <a:lnTo>
                  <a:pt x="1" y="86586"/>
                </a:lnTo>
                <a:lnTo>
                  <a:pt x="1" y="122032"/>
                </a:lnTo>
                <a:lnTo>
                  <a:pt x="1727" y="123068"/>
                </a:lnTo>
                <a:lnTo>
                  <a:pt x="5240" y="125092"/>
                </a:lnTo>
                <a:lnTo>
                  <a:pt x="8800" y="127045"/>
                </a:lnTo>
                <a:lnTo>
                  <a:pt x="12408" y="128902"/>
                </a:lnTo>
                <a:lnTo>
                  <a:pt x="16075" y="130676"/>
                </a:lnTo>
                <a:lnTo>
                  <a:pt x="19802" y="132379"/>
                </a:lnTo>
                <a:lnTo>
                  <a:pt x="23576" y="133986"/>
                </a:lnTo>
                <a:lnTo>
                  <a:pt x="27398" y="135511"/>
                </a:lnTo>
                <a:lnTo>
                  <a:pt x="31268" y="136939"/>
                </a:lnTo>
                <a:lnTo>
                  <a:pt x="35197" y="138285"/>
                </a:lnTo>
                <a:lnTo>
                  <a:pt x="39162" y="139535"/>
                </a:lnTo>
                <a:lnTo>
                  <a:pt x="43187" y="140690"/>
                </a:lnTo>
                <a:lnTo>
                  <a:pt x="47247" y="141762"/>
                </a:lnTo>
                <a:lnTo>
                  <a:pt x="51355" y="142726"/>
                </a:lnTo>
                <a:lnTo>
                  <a:pt x="55510" y="143607"/>
                </a:lnTo>
                <a:lnTo>
                  <a:pt x="59701" y="144381"/>
                </a:lnTo>
                <a:lnTo>
                  <a:pt x="61821" y="144726"/>
                </a:lnTo>
                <a:lnTo>
                  <a:pt x="63988" y="145060"/>
                </a:lnTo>
                <a:lnTo>
                  <a:pt x="68334" y="145643"/>
                </a:lnTo>
                <a:lnTo>
                  <a:pt x="72656" y="146108"/>
                </a:lnTo>
                <a:lnTo>
                  <a:pt x="76978" y="146465"/>
                </a:lnTo>
                <a:lnTo>
                  <a:pt x="81288" y="146715"/>
                </a:lnTo>
                <a:lnTo>
                  <a:pt x="85575" y="146846"/>
                </a:lnTo>
                <a:lnTo>
                  <a:pt x="89849" y="146870"/>
                </a:lnTo>
                <a:lnTo>
                  <a:pt x="94100" y="146798"/>
                </a:lnTo>
                <a:lnTo>
                  <a:pt x="98339" y="146608"/>
                </a:lnTo>
                <a:lnTo>
                  <a:pt x="102542" y="146322"/>
                </a:lnTo>
                <a:lnTo>
                  <a:pt x="106733" y="145929"/>
                </a:lnTo>
                <a:lnTo>
                  <a:pt x="110900" y="145429"/>
                </a:lnTo>
                <a:lnTo>
                  <a:pt x="115044" y="144834"/>
                </a:lnTo>
                <a:lnTo>
                  <a:pt x="119152" y="144131"/>
                </a:lnTo>
                <a:lnTo>
                  <a:pt x="123236" y="143333"/>
                </a:lnTo>
                <a:lnTo>
                  <a:pt x="127296" y="142440"/>
                </a:lnTo>
                <a:lnTo>
                  <a:pt x="131320" y="141440"/>
                </a:lnTo>
                <a:lnTo>
                  <a:pt x="135297" y="140357"/>
                </a:lnTo>
                <a:lnTo>
                  <a:pt x="139250" y="139166"/>
                </a:lnTo>
                <a:lnTo>
                  <a:pt x="143168" y="137892"/>
                </a:lnTo>
                <a:lnTo>
                  <a:pt x="147049" y="136523"/>
                </a:lnTo>
                <a:lnTo>
                  <a:pt x="150895" y="135058"/>
                </a:lnTo>
                <a:lnTo>
                  <a:pt x="154681" y="133510"/>
                </a:lnTo>
                <a:lnTo>
                  <a:pt x="158444" y="131867"/>
                </a:lnTo>
                <a:lnTo>
                  <a:pt x="162147" y="130129"/>
                </a:lnTo>
                <a:lnTo>
                  <a:pt x="165814" y="128319"/>
                </a:lnTo>
                <a:lnTo>
                  <a:pt x="169434" y="126414"/>
                </a:lnTo>
                <a:lnTo>
                  <a:pt x="173006" y="124425"/>
                </a:lnTo>
                <a:lnTo>
                  <a:pt x="176518" y="122354"/>
                </a:lnTo>
                <a:lnTo>
                  <a:pt x="179995" y="120198"/>
                </a:lnTo>
                <a:lnTo>
                  <a:pt x="183401" y="117960"/>
                </a:lnTo>
                <a:lnTo>
                  <a:pt x="186770" y="115638"/>
                </a:lnTo>
                <a:lnTo>
                  <a:pt x="190068" y="113245"/>
                </a:lnTo>
                <a:lnTo>
                  <a:pt x="193307" y="110768"/>
                </a:lnTo>
                <a:lnTo>
                  <a:pt x="196498" y="108220"/>
                </a:lnTo>
                <a:lnTo>
                  <a:pt x="199618" y="105589"/>
                </a:lnTo>
                <a:lnTo>
                  <a:pt x="202689" y="102886"/>
                </a:lnTo>
                <a:lnTo>
                  <a:pt x="205678" y="100112"/>
                </a:lnTo>
                <a:lnTo>
                  <a:pt x="208619" y="97266"/>
                </a:lnTo>
                <a:lnTo>
                  <a:pt x="211477" y="94349"/>
                </a:lnTo>
                <a:lnTo>
                  <a:pt x="214275" y="91348"/>
                </a:lnTo>
                <a:lnTo>
                  <a:pt x="217001" y="88288"/>
                </a:lnTo>
                <a:lnTo>
                  <a:pt x="219657" y="85169"/>
                </a:lnTo>
                <a:lnTo>
                  <a:pt x="222240" y="81966"/>
                </a:lnTo>
                <a:lnTo>
                  <a:pt x="224753" y="78704"/>
                </a:lnTo>
                <a:lnTo>
                  <a:pt x="227182" y="75382"/>
                </a:lnTo>
                <a:lnTo>
                  <a:pt x="229539" y="71988"/>
                </a:lnTo>
                <a:lnTo>
                  <a:pt x="231813" y="68535"/>
                </a:lnTo>
                <a:lnTo>
                  <a:pt x="234004" y="65023"/>
                </a:lnTo>
                <a:lnTo>
                  <a:pt x="236112" y="61439"/>
                </a:lnTo>
                <a:lnTo>
                  <a:pt x="238136" y="57807"/>
                </a:lnTo>
                <a:lnTo>
                  <a:pt x="240089" y="54116"/>
                </a:lnTo>
                <a:lnTo>
                  <a:pt x="241934" y="50365"/>
                </a:lnTo>
                <a:lnTo>
                  <a:pt x="243708" y="46555"/>
                </a:lnTo>
                <a:lnTo>
                  <a:pt x="245387" y="42698"/>
                </a:lnTo>
                <a:lnTo>
                  <a:pt x="246971" y="38780"/>
                </a:lnTo>
                <a:lnTo>
                  <a:pt x="248459" y="34815"/>
                </a:lnTo>
                <a:lnTo>
                  <a:pt x="249864" y="30791"/>
                </a:lnTo>
                <a:lnTo>
                  <a:pt x="251162" y="26719"/>
                </a:lnTo>
                <a:lnTo>
                  <a:pt x="252364" y="22599"/>
                </a:lnTo>
                <a:lnTo>
                  <a:pt x="253472" y="18432"/>
                </a:lnTo>
                <a:lnTo>
                  <a:pt x="254472" y="14217"/>
                </a:lnTo>
                <a:lnTo>
                  <a:pt x="255377" y="9966"/>
                </a:lnTo>
                <a:lnTo>
                  <a:pt x="256175" y="5656"/>
                </a:lnTo>
                <a:lnTo>
                  <a:pt x="256532" y="3477"/>
                </a:lnTo>
                <a:lnTo>
                  <a:pt x="256508" y="3501"/>
                </a:lnTo>
                <a:lnTo>
                  <a:pt x="256770" y="1750"/>
                </a:lnTo>
                <a:lnTo>
                  <a:pt x="257032" y="0"/>
                </a:lnTo>
                <a:close/>
              </a:path>
            </a:pathLst>
          </a:custGeom>
          <a:solidFill>
            <a:srgbClr val="FFFFFF">
              <a:alpha val="24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9" name="Google Shape;69;p12"/>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70" name="Google Shape;70;p12"/>
          <p:cNvSpPr txBox="1"/>
          <p:nvPr>
            <p:ph type="title"/>
          </p:nvPr>
        </p:nvSpPr>
        <p:spPr>
          <a:xfrm>
            <a:off x="450000" y="453600"/>
            <a:ext cx="3856800" cy="2753400"/>
          </a:xfrm>
          <a:prstGeom prst="rect">
            <a:avLst/>
          </a:prstGeom>
          <a:noFill/>
          <a:ln>
            <a:noFill/>
          </a:ln>
        </p:spPr>
        <p:txBody>
          <a:bodyPr anchorCtr="0" anchor="t" bIns="0" lIns="0" spcFirstLastPara="1" rIns="0" wrap="square" tIns="0">
            <a:noAutofit/>
          </a:bodyPr>
          <a:lstStyle>
            <a:lvl1pPr lvl="0" marR="0" algn="ctr">
              <a:lnSpc>
                <a:spcPct val="80000"/>
              </a:lnSpc>
              <a:spcBef>
                <a:spcPts val="0"/>
              </a:spcBef>
              <a:spcAft>
                <a:spcPts val="0"/>
              </a:spcAft>
              <a:buClr>
                <a:schemeClr val="lt1"/>
              </a:buClr>
              <a:buSzPts val="3000"/>
              <a:buFont typeface="Arial Black"/>
              <a:buNone/>
              <a:defRPr b="1" i="0" sz="3000" u="none" cap="none" strike="noStrike">
                <a:solidFill>
                  <a:schemeClr val="lt1"/>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2 1 1 1">
  <p:cSld name="TITLE_AND_BODY_1_2_1_1_1">
    <p:spTree>
      <p:nvGrpSpPr>
        <p:cNvPr id="71" name="Shape 71"/>
        <p:cNvGrpSpPr/>
        <p:nvPr/>
      </p:nvGrpSpPr>
      <p:grpSpPr>
        <a:xfrm>
          <a:off x="0" y="0"/>
          <a:ext cx="0" cy="0"/>
          <a:chOff x="0" y="0"/>
          <a:chExt cx="0" cy="0"/>
        </a:xfrm>
      </p:grpSpPr>
      <p:pic>
        <p:nvPicPr>
          <p:cNvPr id="72" name="Google Shape;72;p13"/>
          <p:cNvPicPr preferRelativeResize="0"/>
          <p:nvPr/>
        </p:nvPicPr>
        <p:blipFill rotWithShape="1">
          <a:blip r:embed="rId2">
            <a:alphaModFix/>
          </a:blip>
          <a:srcRect b="0" l="19689" r="19689" t="0"/>
          <a:stretch/>
        </p:blipFill>
        <p:spPr>
          <a:xfrm>
            <a:off x="4153675" y="-4125"/>
            <a:ext cx="4990326" cy="4626447"/>
          </a:xfrm>
          <a:prstGeom prst="rect">
            <a:avLst/>
          </a:prstGeom>
          <a:noFill/>
          <a:ln>
            <a:noFill/>
          </a:ln>
        </p:spPr>
      </p:pic>
      <p:sp>
        <p:nvSpPr>
          <p:cNvPr id="73" name="Google Shape;73;p13"/>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4" name="Google Shape;74;p13"/>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75" name="Google Shape;75;p13"/>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76" name="Google Shape;76;p13"/>
          <p:cNvSpPr txBox="1"/>
          <p:nvPr>
            <p:ph type="title"/>
          </p:nvPr>
        </p:nvSpPr>
        <p:spPr>
          <a:xfrm>
            <a:off x="450000" y="453600"/>
            <a:ext cx="3856800" cy="27534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rgbClr val="002D62"/>
              </a:buClr>
              <a:buSzPts val="3000"/>
              <a:buFont typeface="Arial Black"/>
              <a:buNone/>
              <a:defRPr b="1" i="0" sz="30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9pPr>
          </a:lstStyle>
          <a:p/>
        </p:txBody>
      </p:sp>
      <p:sp>
        <p:nvSpPr>
          <p:cNvPr id="77" name="Google Shape;77;p13"/>
          <p:cNvSpPr/>
          <p:nvPr/>
        </p:nvSpPr>
        <p:spPr>
          <a:xfrm rot="-4975339">
            <a:off x="4764721"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24313"/>
                </a:srgbClr>
              </a:gs>
              <a:gs pos="100000">
                <a:srgbClr val="05C3DD"/>
              </a:gs>
            </a:gsLst>
            <a:lin ang="540001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marine - 0">
  <p:cSld name="TITLE_1_7_1">
    <p:bg>
      <p:bgPr>
        <a:solidFill>
          <a:srgbClr val="002D62"/>
        </a:solidFill>
      </p:bgPr>
    </p:bg>
    <p:spTree>
      <p:nvGrpSpPr>
        <p:cNvPr id="78" name="Shape 78"/>
        <p:cNvGrpSpPr/>
        <p:nvPr/>
      </p:nvGrpSpPr>
      <p:grpSpPr>
        <a:xfrm>
          <a:off x="0" y="0"/>
          <a:ext cx="0" cy="0"/>
          <a:chOff x="0" y="0"/>
          <a:chExt cx="0" cy="0"/>
        </a:xfrm>
      </p:grpSpPr>
      <p:sp>
        <p:nvSpPr>
          <p:cNvPr id="79" name="Google Shape;79;p14"/>
          <p:cNvSpPr/>
          <p:nvPr/>
        </p:nvSpPr>
        <p:spPr>
          <a:xfrm rot="3887933">
            <a:off x="2261195" y="-99506"/>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8235"/>
                </a:srgbClr>
              </a:gs>
              <a:gs pos="32000">
                <a:srgbClr val="FFFFFF">
                  <a:alpha val="48235"/>
                </a:srgbClr>
              </a:gs>
              <a:gs pos="65000">
                <a:srgbClr val="FFFFFF">
                  <a:alpha val="13333"/>
                </a:srgbClr>
              </a:gs>
              <a:gs pos="100000">
                <a:srgbClr val="FFFFFF">
                  <a:alpha val="13333"/>
                </a:srgbClr>
              </a:gs>
            </a:gsLst>
            <a:lin ang="30001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80" name="Google Shape;80;p14"/>
          <p:cNvSpPr txBox="1"/>
          <p:nvPr>
            <p:ph type="title"/>
          </p:nvPr>
        </p:nvSpPr>
        <p:spPr>
          <a:xfrm>
            <a:off x="497375" y="479200"/>
            <a:ext cx="6193200" cy="19290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lt1"/>
              </a:buClr>
              <a:buSzPts val="4800"/>
              <a:buFont typeface="Arial Black"/>
              <a:buNone/>
              <a:defRPr b="1" i="0" sz="4800" u="none" cap="none" strike="noStrike">
                <a:solidFill>
                  <a:schemeClr val="lt1"/>
                </a:solidFill>
                <a:latin typeface="Arial Black"/>
                <a:ea typeface="Arial Black"/>
                <a:cs typeface="Arial Black"/>
                <a:sym typeface="Arial Black"/>
              </a:defRPr>
            </a:lvl1pPr>
            <a:lvl2pPr lvl="1"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2pPr>
            <a:lvl3pPr lvl="2"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3pPr>
            <a:lvl4pPr lvl="3"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4pPr>
            <a:lvl5pPr lvl="4"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5pPr>
            <a:lvl6pPr lvl="5"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6pPr>
            <a:lvl7pPr lvl="6"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7pPr>
            <a:lvl8pPr lvl="7"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8pPr>
            <a:lvl9pPr lvl="8"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9pPr>
          </a:lstStyle>
          <a:p/>
        </p:txBody>
      </p:sp>
      <p:sp>
        <p:nvSpPr>
          <p:cNvPr id="81" name="Google Shape;81;p14"/>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9pPr>
          </a:lstStyle>
          <a:p/>
        </p:txBody>
      </p:sp>
      <p:pic>
        <p:nvPicPr>
          <p:cNvPr id="82" name="Google Shape;82;p14"/>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marine - 0 1">
  <p:cSld name="TITLE_1_7_1_1">
    <p:bg>
      <p:bgPr>
        <a:solidFill>
          <a:srgbClr val="002D62"/>
        </a:solidFill>
      </p:bgPr>
    </p:bg>
    <p:spTree>
      <p:nvGrpSpPr>
        <p:cNvPr id="83" name="Shape 83"/>
        <p:cNvGrpSpPr/>
        <p:nvPr/>
      </p:nvGrpSpPr>
      <p:grpSpPr>
        <a:xfrm>
          <a:off x="0" y="0"/>
          <a:ext cx="0" cy="0"/>
          <a:chOff x="0" y="0"/>
          <a:chExt cx="0" cy="0"/>
        </a:xfrm>
      </p:grpSpPr>
      <p:pic>
        <p:nvPicPr>
          <p:cNvPr id="84" name="Google Shape;84;p15"/>
          <p:cNvPicPr preferRelativeResize="0"/>
          <p:nvPr/>
        </p:nvPicPr>
        <p:blipFill rotWithShape="1">
          <a:blip r:embed="rId2">
            <a:alphaModFix/>
          </a:blip>
          <a:srcRect b="7806" l="0" r="0" t="7798"/>
          <a:stretch/>
        </p:blipFill>
        <p:spPr>
          <a:xfrm>
            <a:off x="0" y="0"/>
            <a:ext cx="9144003" cy="5143501"/>
          </a:xfrm>
          <a:prstGeom prst="rect">
            <a:avLst/>
          </a:prstGeom>
          <a:noFill/>
          <a:ln>
            <a:noFill/>
          </a:ln>
        </p:spPr>
      </p:pic>
      <p:pic>
        <p:nvPicPr>
          <p:cNvPr id="85" name="Google Shape;85;p15"/>
          <p:cNvPicPr preferRelativeResize="0"/>
          <p:nvPr/>
        </p:nvPicPr>
        <p:blipFill rotWithShape="1">
          <a:blip r:embed="rId3">
            <a:alphaModFix/>
          </a:blip>
          <a:srcRect b="0" l="0" r="0" t="0"/>
          <a:stretch/>
        </p:blipFill>
        <p:spPr>
          <a:xfrm>
            <a:off x="7618715" y="4325757"/>
            <a:ext cx="1139544" cy="433680"/>
          </a:xfrm>
          <a:prstGeom prst="rect">
            <a:avLst/>
          </a:prstGeom>
          <a:noFill/>
          <a:ln>
            <a:noFill/>
          </a:ln>
        </p:spPr>
      </p:pic>
      <p:sp>
        <p:nvSpPr>
          <p:cNvPr id="86" name="Google Shape;86;p15"/>
          <p:cNvSpPr/>
          <p:nvPr/>
        </p:nvSpPr>
        <p:spPr>
          <a:xfrm>
            <a:off x="352" y="0"/>
            <a:ext cx="8224381" cy="4699473"/>
          </a:xfrm>
          <a:custGeom>
            <a:rect b="b" l="l" r="r" t="t"/>
            <a:pathLst>
              <a:path extrusionOk="0" h="146870" w="257032">
                <a:moveTo>
                  <a:pt x="205309" y="0"/>
                </a:moveTo>
                <a:lnTo>
                  <a:pt x="205285" y="2346"/>
                </a:lnTo>
                <a:lnTo>
                  <a:pt x="205095" y="7061"/>
                </a:lnTo>
                <a:lnTo>
                  <a:pt x="204726" y="11811"/>
                </a:lnTo>
                <a:lnTo>
                  <a:pt x="204154" y="16574"/>
                </a:lnTo>
                <a:lnTo>
                  <a:pt x="203785" y="18967"/>
                </a:lnTo>
                <a:lnTo>
                  <a:pt x="203535" y="20503"/>
                </a:lnTo>
                <a:lnTo>
                  <a:pt x="202963" y="23563"/>
                </a:lnTo>
                <a:lnTo>
                  <a:pt x="202320" y="26600"/>
                </a:lnTo>
                <a:lnTo>
                  <a:pt x="201606" y="29600"/>
                </a:lnTo>
                <a:lnTo>
                  <a:pt x="200820" y="32565"/>
                </a:lnTo>
                <a:lnTo>
                  <a:pt x="199963" y="35494"/>
                </a:lnTo>
                <a:lnTo>
                  <a:pt x="199046" y="38387"/>
                </a:lnTo>
                <a:lnTo>
                  <a:pt x="198046" y="41245"/>
                </a:lnTo>
                <a:lnTo>
                  <a:pt x="196986" y="44067"/>
                </a:lnTo>
                <a:lnTo>
                  <a:pt x="195855" y="46853"/>
                </a:lnTo>
                <a:lnTo>
                  <a:pt x="194664" y="49592"/>
                </a:lnTo>
                <a:lnTo>
                  <a:pt x="193402" y="52306"/>
                </a:lnTo>
                <a:lnTo>
                  <a:pt x="192092" y="54973"/>
                </a:lnTo>
                <a:lnTo>
                  <a:pt x="190711" y="57593"/>
                </a:lnTo>
                <a:lnTo>
                  <a:pt x="189259" y="60177"/>
                </a:lnTo>
                <a:lnTo>
                  <a:pt x="187758" y="62725"/>
                </a:lnTo>
                <a:lnTo>
                  <a:pt x="186199" y="65225"/>
                </a:lnTo>
                <a:lnTo>
                  <a:pt x="184579" y="67678"/>
                </a:lnTo>
                <a:lnTo>
                  <a:pt x="182912" y="70083"/>
                </a:lnTo>
                <a:lnTo>
                  <a:pt x="181174" y="72452"/>
                </a:lnTo>
                <a:lnTo>
                  <a:pt x="179400" y="74774"/>
                </a:lnTo>
                <a:lnTo>
                  <a:pt x="177554" y="77037"/>
                </a:lnTo>
                <a:lnTo>
                  <a:pt x="175673" y="79263"/>
                </a:lnTo>
                <a:lnTo>
                  <a:pt x="173732" y="81442"/>
                </a:lnTo>
                <a:lnTo>
                  <a:pt x="171744" y="83561"/>
                </a:lnTo>
                <a:lnTo>
                  <a:pt x="169696" y="85645"/>
                </a:lnTo>
                <a:lnTo>
                  <a:pt x="167612" y="87669"/>
                </a:lnTo>
                <a:lnTo>
                  <a:pt x="165481" y="89634"/>
                </a:lnTo>
                <a:lnTo>
                  <a:pt x="163302" y="91563"/>
                </a:lnTo>
                <a:lnTo>
                  <a:pt x="161075" y="93432"/>
                </a:lnTo>
                <a:lnTo>
                  <a:pt x="158813" y="95242"/>
                </a:lnTo>
                <a:lnTo>
                  <a:pt x="156503" y="97004"/>
                </a:lnTo>
                <a:lnTo>
                  <a:pt x="154158" y="98707"/>
                </a:lnTo>
                <a:lnTo>
                  <a:pt x="151764" y="100350"/>
                </a:lnTo>
                <a:lnTo>
                  <a:pt x="149335" y="101934"/>
                </a:lnTo>
                <a:lnTo>
                  <a:pt x="146871" y="103470"/>
                </a:lnTo>
                <a:lnTo>
                  <a:pt x="144370" y="104934"/>
                </a:lnTo>
                <a:lnTo>
                  <a:pt x="141822" y="106351"/>
                </a:lnTo>
                <a:lnTo>
                  <a:pt x="139250" y="107708"/>
                </a:lnTo>
                <a:lnTo>
                  <a:pt x="136643" y="108994"/>
                </a:lnTo>
                <a:lnTo>
                  <a:pt x="134011" y="110221"/>
                </a:lnTo>
                <a:lnTo>
                  <a:pt x="131332" y="111388"/>
                </a:lnTo>
                <a:lnTo>
                  <a:pt x="128629" y="112495"/>
                </a:lnTo>
                <a:lnTo>
                  <a:pt x="125903" y="113531"/>
                </a:lnTo>
                <a:lnTo>
                  <a:pt x="123152" y="114507"/>
                </a:lnTo>
                <a:lnTo>
                  <a:pt x="120366" y="115412"/>
                </a:lnTo>
                <a:lnTo>
                  <a:pt x="117544" y="116257"/>
                </a:lnTo>
                <a:lnTo>
                  <a:pt x="114711" y="117031"/>
                </a:lnTo>
                <a:lnTo>
                  <a:pt x="111853" y="117734"/>
                </a:lnTo>
                <a:lnTo>
                  <a:pt x="108971" y="118365"/>
                </a:lnTo>
                <a:lnTo>
                  <a:pt x="106066" y="118936"/>
                </a:lnTo>
                <a:lnTo>
                  <a:pt x="103137" y="119436"/>
                </a:lnTo>
                <a:lnTo>
                  <a:pt x="100196" y="119853"/>
                </a:lnTo>
                <a:lnTo>
                  <a:pt x="97231" y="120210"/>
                </a:lnTo>
                <a:lnTo>
                  <a:pt x="94255" y="120484"/>
                </a:lnTo>
                <a:lnTo>
                  <a:pt x="91254" y="120699"/>
                </a:lnTo>
                <a:lnTo>
                  <a:pt x="88254" y="120830"/>
                </a:lnTo>
                <a:lnTo>
                  <a:pt x="85229" y="120877"/>
                </a:lnTo>
                <a:lnTo>
                  <a:pt x="82181" y="120865"/>
                </a:lnTo>
                <a:lnTo>
                  <a:pt x="79133" y="120758"/>
                </a:lnTo>
                <a:lnTo>
                  <a:pt x="76073" y="120591"/>
                </a:lnTo>
                <a:lnTo>
                  <a:pt x="73001" y="120329"/>
                </a:lnTo>
                <a:lnTo>
                  <a:pt x="69929" y="120008"/>
                </a:lnTo>
                <a:lnTo>
                  <a:pt x="66845" y="119591"/>
                </a:lnTo>
                <a:lnTo>
                  <a:pt x="65298" y="119353"/>
                </a:lnTo>
                <a:lnTo>
                  <a:pt x="62904" y="118948"/>
                </a:lnTo>
                <a:lnTo>
                  <a:pt x="58189" y="118008"/>
                </a:lnTo>
                <a:lnTo>
                  <a:pt x="53546" y="116888"/>
                </a:lnTo>
                <a:lnTo>
                  <a:pt x="48985" y="115591"/>
                </a:lnTo>
                <a:lnTo>
                  <a:pt x="44508" y="114138"/>
                </a:lnTo>
                <a:lnTo>
                  <a:pt x="40115" y="112507"/>
                </a:lnTo>
                <a:lnTo>
                  <a:pt x="35804" y="110721"/>
                </a:lnTo>
                <a:lnTo>
                  <a:pt x="31601" y="108792"/>
                </a:lnTo>
                <a:lnTo>
                  <a:pt x="27494" y="106696"/>
                </a:lnTo>
                <a:lnTo>
                  <a:pt x="23469" y="104458"/>
                </a:lnTo>
                <a:lnTo>
                  <a:pt x="19564" y="102076"/>
                </a:lnTo>
                <a:lnTo>
                  <a:pt x="15754" y="99552"/>
                </a:lnTo>
                <a:lnTo>
                  <a:pt x="12051" y="96897"/>
                </a:lnTo>
                <a:lnTo>
                  <a:pt x="8467" y="94111"/>
                </a:lnTo>
                <a:lnTo>
                  <a:pt x="4990" y="91194"/>
                </a:lnTo>
                <a:lnTo>
                  <a:pt x="1632" y="88157"/>
                </a:lnTo>
                <a:lnTo>
                  <a:pt x="1" y="86586"/>
                </a:lnTo>
                <a:lnTo>
                  <a:pt x="1" y="122032"/>
                </a:lnTo>
                <a:lnTo>
                  <a:pt x="1727" y="123068"/>
                </a:lnTo>
                <a:lnTo>
                  <a:pt x="5240" y="125092"/>
                </a:lnTo>
                <a:lnTo>
                  <a:pt x="8800" y="127045"/>
                </a:lnTo>
                <a:lnTo>
                  <a:pt x="12408" y="128902"/>
                </a:lnTo>
                <a:lnTo>
                  <a:pt x="16075" y="130676"/>
                </a:lnTo>
                <a:lnTo>
                  <a:pt x="19802" y="132379"/>
                </a:lnTo>
                <a:lnTo>
                  <a:pt x="23576" y="133986"/>
                </a:lnTo>
                <a:lnTo>
                  <a:pt x="27398" y="135511"/>
                </a:lnTo>
                <a:lnTo>
                  <a:pt x="31268" y="136939"/>
                </a:lnTo>
                <a:lnTo>
                  <a:pt x="35197" y="138285"/>
                </a:lnTo>
                <a:lnTo>
                  <a:pt x="39162" y="139535"/>
                </a:lnTo>
                <a:lnTo>
                  <a:pt x="43187" y="140690"/>
                </a:lnTo>
                <a:lnTo>
                  <a:pt x="47247" y="141762"/>
                </a:lnTo>
                <a:lnTo>
                  <a:pt x="51355" y="142726"/>
                </a:lnTo>
                <a:lnTo>
                  <a:pt x="55510" y="143607"/>
                </a:lnTo>
                <a:lnTo>
                  <a:pt x="59701" y="144381"/>
                </a:lnTo>
                <a:lnTo>
                  <a:pt x="61821" y="144726"/>
                </a:lnTo>
                <a:lnTo>
                  <a:pt x="63988" y="145060"/>
                </a:lnTo>
                <a:lnTo>
                  <a:pt x="68334" y="145643"/>
                </a:lnTo>
                <a:lnTo>
                  <a:pt x="72656" y="146108"/>
                </a:lnTo>
                <a:lnTo>
                  <a:pt x="76978" y="146465"/>
                </a:lnTo>
                <a:lnTo>
                  <a:pt x="81288" y="146715"/>
                </a:lnTo>
                <a:lnTo>
                  <a:pt x="85575" y="146846"/>
                </a:lnTo>
                <a:lnTo>
                  <a:pt x="89849" y="146870"/>
                </a:lnTo>
                <a:lnTo>
                  <a:pt x="94100" y="146798"/>
                </a:lnTo>
                <a:lnTo>
                  <a:pt x="98339" y="146608"/>
                </a:lnTo>
                <a:lnTo>
                  <a:pt x="102542" y="146322"/>
                </a:lnTo>
                <a:lnTo>
                  <a:pt x="106733" y="145929"/>
                </a:lnTo>
                <a:lnTo>
                  <a:pt x="110900" y="145429"/>
                </a:lnTo>
                <a:lnTo>
                  <a:pt x="115044" y="144834"/>
                </a:lnTo>
                <a:lnTo>
                  <a:pt x="119152" y="144131"/>
                </a:lnTo>
                <a:lnTo>
                  <a:pt x="123236" y="143333"/>
                </a:lnTo>
                <a:lnTo>
                  <a:pt x="127296" y="142440"/>
                </a:lnTo>
                <a:lnTo>
                  <a:pt x="131320" y="141440"/>
                </a:lnTo>
                <a:lnTo>
                  <a:pt x="135297" y="140357"/>
                </a:lnTo>
                <a:lnTo>
                  <a:pt x="139250" y="139166"/>
                </a:lnTo>
                <a:lnTo>
                  <a:pt x="143168" y="137892"/>
                </a:lnTo>
                <a:lnTo>
                  <a:pt x="147049" y="136523"/>
                </a:lnTo>
                <a:lnTo>
                  <a:pt x="150895" y="135058"/>
                </a:lnTo>
                <a:lnTo>
                  <a:pt x="154681" y="133510"/>
                </a:lnTo>
                <a:lnTo>
                  <a:pt x="158444" y="131867"/>
                </a:lnTo>
                <a:lnTo>
                  <a:pt x="162147" y="130129"/>
                </a:lnTo>
                <a:lnTo>
                  <a:pt x="165814" y="128319"/>
                </a:lnTo>
                <a:lnTo>
                  <a:pt x="169434" y="126414"/>
                </a:lnTo>
                <a:lnTo>
                  <a:pt x="173006" y="124425"/>
                </a:lnTo>
                <a:lnTo>
                  <a:pt x="176518" y="122354"/>
                </a:lnTo>
                <a:lnTo>
                  <a:pt x="179995" y="120198"/>
                </a:lnTo>
                <a:lnTo>
                  <a:pt x="183401" y="117960"/>
                </a:lnTo>
                <a:lnTo>
                  <a:pt x="186770" y="115638"/>
                </a:lnTo>
                <a:lnTo>
                  <a:pt x="190068" y="113245"/>
                </a:lnTo>
                <a:lnTo>
                  <a:pt x="193307" y="110768"/>
                </a:lnTo>
                <a:lnTo>
                  <a:pt x="196498" y="108220"/>
                </a:lnTo>
                <a:lnTo>
                  <a:pt x="199618" y="105589"/>
                </a:lnTo>
                <a:lnTo>
                  <a:pt x="202689" y="102886"/>
                </a:lnTo>
                <a:lnTo>
                  <a:pt x="205678" y="100112"/>
                </a:lnTo>
                <a:lnTo>
                  <a:pt x="208619" y="97266"/>
                </a:lnTo>
                <a:lnTo>
                  <a:pt x="211477" y="94349"/>
                </a:lnTo>
                <a:lnTo>
                  <a:pt x="214275" y="91348"/>
                </a:lnTo>
                <a:lnTo>
                  <a:pt x="217001" y="88288"/>
                </a:lnTo>
                <a:lnTo>
                  <a:pt x="219657" y="85169"/>
                </a:lnTo>
                <a:lnTo>
                  <a:pt x="222240" y="81966"/>
                </a:lnTo>
                <a:lnTo>
                  <a:pt x="224753" y="78704"/>
                </a:lnTo>
                <a:lnTo>
                  <a:pt x="227182" y="75382"/>
                </a:lnTo>
                <a:lnTo>
                  <a:pt x="229539" y="71988"/>
                </a:lnTo>
                <a:lnTo>
                  <a:pt x="231813" y="68535"/>
                </a:lnTo>
                <a:lnTo>
                  <a:pt x="234004" y="65023"/>
                </a:lnTo>
                <a:lnTo>
                  <a:pt x="236112" y="61439"/>
                </a:lnTo>
                <a:lnTo>
                  <a:pt x="238136" y="57807"/>
                </a:lnTo>
                <a:lnTo>
                  <a:pt x="240089" y="54116"/>
                </a:lnTo>
                <a:lnTo>
                  <a:pt x="241934" y="50365"/>
                </a:lnTo>
                <a:lnTo>
                  <a:pt x="243708" y="46555"/>
                </a:lnTo>
                <a:lnTo>
                  <a:pt x="245387" y="42698"/>
                </a:lnTo>
                <a:lnTo>
                  <a:pt x="246971" y="38780"/>
                </a:lnTo>
                <a:lnTo>
                  <a:pt x="248459" y="34815"/>
                </a:lnTo>
                <a:lnTo>
                  <a:pt x="249864" y="30791"/>
                </a:lnTo>
                <a:lnTo>
                  <a:pt x="251162" y="26719"/>
                </a:lnTo>
                <a:lnTo>
                  <a:pt x="252364" y="22599"/>
                </a:lnTo>
                <a:lnTo>
                  <a:pt x="253472" y="18432"/>
                </a:lnTo>
                <a:lnTo>
                  <a:pt x="254472" y="14217"/>
                </a:lnTo>
                <a:lnTo>
                  <a:pt x="255377" y="9966"/>
                </a:lnTo>
                <a:lnTo>
                  <a:pt x="256175" y="5656"/>
                </a:lnTo>
                <a:lnTo>
                  <a:pt x="256532" y="3477"/>
                </a:lnTo>
                <a:lnTo>
                  <a:pt x="256508" y="3501"/>
                </a:lnTo>
                <a:lnTo>
                  <a:pt x="256770" y="1750"/>
                </a:lnTo>
                <a:lnTo>
                  <a:pt x="257032" y="0"/>
                </a:lnTo>
                <a:close/>
              </a:path>
            </a:pathLst>
          </a:custGeom>
          <a:solidFill>
            <a:srgbClr val="FFFFFF">
              <a:alpha val="24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8 1 1">
  <p:cSld name="TITLE_1_1_1_1_1_1_1_1_1_2_1">
    <p:spTree>
      <p:nvGrpSpPr>
        <p:cNvPr id="87" name="Shape 87"/>
        <p:cNvGrpSpPr/>
        <p:nvPr/>
      </p:nvGrpSpPr>
      <p:grpSpPr>
        <a:xfrm>
          <a:off x="0" y="0"/>
          <a:ext cx="0" cy="0"/>
          <a:chOff x="0" y="0"/>
          <a:chExt cx="0" cy="0"/>
        </a:xfrm>
      </p:grpSpPr>
      <p:sp>
        <p:nvSpPr>
          <p:cNvPr id="88" name="Google Shape;88;p16"/>
          <p:cNvSpPr/>
          <p:nvPr/>
        </p:nvSpPr>
        <p:spPr>
          <a:xfrm flipH="1" rot="-1033734">
            <a:off x="625950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98A7BE"/>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89" name="Google Shape;89;p16"/>
          <p:cNvPicPr preferRelativeResize="0"/>
          <p:nvPr/>
        </p:nvPicPr>
        <p:blipFill rotWithShape="1">
          <a:blip r:embed="rId2">
            <a:alphaModFix/>
          </a:blip>
          <a:srcRect b="0" l="0" r="0" t="0"/>
          <a:stretch/>
        </p:blipFill>
        <p:spPr>
          <a:xfrm>
            <a:off x="7857375" y="4716875"/>
            <a:ext cx="819757" cy="311950"/>
          </a:xfrm>
          <a:prstGeom prst="rect">
            <a:avLst/>
          </a:prstGeom>
          <a:noFill/>
          <a:ln>
            <a:noFill/>
          </a:ln>
        </p:spPr>
      </p:pic>
      <p:sp>
        <p:nvSpPr>
          <p:cNvPr id="90" name="Google Shape;90;p16"/>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2D62"/>
                </a:solidFill>
                <a:latin typeface="Arial"/>
                <a:ea typeface="Arial"/>
                <a:cs typeface="Arial"/>
                <a:sym typeface="Arial"/>
              </a:rPr>
              <a:t>‹#›</a:t>
            </a:fld>
            <a:endParaRPr b="1" i="0" sz="800" u="none" cap="none" strike="noStrike">
              <a:solidFill>
                <a:srgbClr val="002D62"/>
              </a:solidFill>
              <a:latin typeface="Arial"/>
              <a:ea typeface="Arial"/>
              <a:cs typeface="Arial"/>
              <a:sym typeface="Arial"/>
            </a:endParaRPr>
          </a:p>
        </p:txBody>
      </p:sp>
      <p:sp>
        <p:nvSpPr>
          <p:cNvPr id="91" name="Google Shape;91;p16"/>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marR="0" algn="l">
              <a:lnSpc>
                <a:spcPct val="100000"/>
              </a:lnSpc>
              <a:spcBef>
                <a:spcPts val="0"/>
              </a:spcBef>
              <a:spcAft>
                <a:spcPts val="0"/>
              </a:spcAft>
              <a:buClr>
                <a:srgbClr val="002D62"/>
              </a:buClr>
              <a:buSzPts val="2500"/>
              <a:buFont typeface="Arial Black"/>
              <a:buNone/>
              <a:defRPr b="1" i="0" sz="25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9pPr>
          </a:lstStyle>
          <a:p/>
        </p:txBody>
      </p:sp>
      <p:sp>
        <p:nvSpPr>
          <p:cNvPr id="92" name="Google Shape;92;p16"/>
          <p:cNvSpPr txBox="1"/>
          <p:nvPr>
            <p:ph idx="1" type="body"/>
          </p:nvPr>
        </p:nvSpPr>
        <p:spPr>
          <a:xfrm>
            <a:off x="-8700" y="1410725"/>
            <a:ext cx="5990100" cy="2552700"/>
          </a:xfrm>
          <a:prstGeom prst="rect">
            <a:avLst/>
          </a:prstGeom>
          <a:noFill/>
          <a:ln>
            <a:noFill/>
          </a:ln>
        </p:spPr>
        <p:txBody>
          <a:bodyPr anchorCtr="0" anchor="t" bIns="91425" lIns="504000" spcFirstLastPara="1" rIns="504000" wrap="square" tIns="91425">
            <a:noAutofit/>
          </a:bodyPr>
          <a:lstStyle>
            <a:lvl1pPr indent="-298450" lvl="0" marL="457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1pPr>
            <a:lvl2pPr indent="-298450" lvl="1" marL="914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2pPr>
            <a:lvl3pPr indent="-298450" lvl="2" marL="1371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3pPr>
            <a:lvl4pPr indent="-298450" lvl="3" marL="1828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4pPr>
            <a:lvl5pPr indent="-298450" lvl="4" marL="22860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5pPr>
            <a:lvl6pPr indent="-298450" lvl="5" marL="2743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6pPr>
            <a:lvl7pPr indent="-298450" lvl="6" marL="3200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7pPr>
            <a:lvl8pPr indent="-298450" lvl="7" marL="3657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8pPr>
            <a:lvl9pPr indent="-298450" lvl="8" marL="4114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p:cSld name="TITLE_AND_BODY_1">
    <p:spTree>
      <p:nvGrpSpPr>
        <p:cNvPr id="93" name="Shape 93"/>
        <p:cNvGrpSpPr/>
        <p:nvPr/>
      </p:nvGrpSpPr>
      <p:grpSpPr>
        <a:xfrm>
          <a:off x="0" y="0"/>
          <a:ext cx="0" cy="0"/>
          <a:chOff x="0" y="0"/>
          <a:chExt cx="0" cy="0"/>
        </a:xfrm>
      </p:grpSpPr>
      <p:pic>
        <p:nvPicPr>
          <p:cNvPr id="94" name="Google Shape;94;p17"/>
          <p:cNvPicPr preferRelativeResize="0"/>
          <p:nvPr/>
        </p:nvPicPr>
        <p:blipFill rotWithShape="1">
          <a:blip r:embed="rId2">
            <a:alphaModFix/>
          </a:blip>
          <a:srcRect b="0" l="13629" r="7175" t="3799"/>
          <a:stretch/>
        </p:blipFill>
        <p:spPr>
          <a:xfrm>
            <a:off x="4153675" y="-4125"/>
            <a:ext cx="4990326" cy="4626449"/>
          </a:xfrm>
          <a:prstGeom prst="rect">
            <a:avLst/>
          </a:prstGeom>
          <a:noFill/>
          <a:ln>
            <a:noFill/>
          </a:ln>
        </p:spPr>
      </p:pic>
      <p:sp>
        <p:nvSpPr>
          <p:cNvPr id="95" name="Google Shape;95;p17"/>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8235"/>
                </a:srgbClr>
              </a:gs>
              <a:gs pos="35000">
                <a:srgbClr val="FFFFFF">
                  <a:alpha val="68235"/>
                </a:srgbClr>
              </a:gs>
              <a:gs pos="68000">
                <a:srgbClr val="F4F6FB">
                  <a:alpha val="28235"/>
                </a:srgbClr>
              </a:gs>
              <a:gs pos="100000">
                <a:srgbClr val="F4F6FB">
                  <a:alpha val="28235"/>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6" name="Google Shape;96;p17"/>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97" name="Google Shape;97;p17"/>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98" name="Google Shape;98;p17"/>
          <p:cNvSpPr txBox="1"/>
          <p:nvPr>
            <p:ph type="title"/>
          </p:nvPr>
        </p:nvSpPr>
        <p:spPr>
          <a:xfrm>
            <a:off x="497375" y="671125"/>
            <a:ext cx="5324700" cy="2753400"/>
          </a:xfrm>
          <a:prstGeom prst="rect">
            <a:avLst/>
          </a:prstGeom>
          <a:noFill/>
          <a:ln>
            <a:noFill/>
          </a:ln>
        </p:spPr>
        <p:txBody>
          <a:bodyPr anchorCtr="0" anchor="t" bIns="91425" lIns="0" spcFirstLastPara="1" rIns="91425" wrap="square" tIns="91425">
            <a:noAutofit/>
          </a:bodyPr>
          <a:lstStyle>
            <a:lvl1pPr lvl="0" marR="0" algn="l">
              <a:lnSpc>
                <a:spcPct val="80000"/>
              </a:lnSpc>
              <a:spcBef>
                <a:spcPts val="0"/>
              </a:spcBef>
              <a:spcAft>
                <a:spcPts val="0"/>
              </a:spcAft>
              <a:buClr>
                <a:schemeClr val="lt1"/>
              </a:buClr>
              <a:buSzPts val="5000"/>
              <a:buFont typeface="Arial Black"/>
              <a:buNone/>
              <a:defRPr b="1" i="0" sz="5000" u="none" cap="none" strike="noStrike">
                <a:solidFill>
                  <a:schemeClr val="lt1"/>
                </a:solidFill>
                <a:latin typeface="Arial Black"/>
                <a:ea typeface="Arial Black"/>
                <a:cs typeface="Arial Black"/>
                <a:sym typeface="Arial Black"/>
              </a:defRPr>
            </a:lvl1pPr>
            <a:lvl2pPr lvl="1" marR="0" algn="l">
              <a:lnSpc>
                <a:spcPct val="100000"/>
              </a:lnSpc>
              <a:spcBef>
                <a:spcPts val="0"/>
              </a:spcBef>
              <a:spcAft>
                <a:spcPts val="0"/>
              </a:spcAft>
              <a:buClr>
                <a:schemeClr val="lt1"/>
              </a:buClr>
              <a:buSzPts val="1400"/>
              <a:buFont typeface="Arial Black"/>
              <a:buNone/>
              <a:defRPr b="0" i="0" sz="1400" u="none" cap="none" strike="noStrike">
                <a:solidFill>
                  <a:schemeClr val="lt1"/>
                </a:solidFill>
                <a:latin typeface="Arial Black"/>
                <a:ea typeface="Arial Black"/>
                <a:cs typeface="Arial Black"/>
                <a:sym typeface="Arial Black"/>
              </a:defRPr>
            </a:lvl2pPr>
            <a:lvl3pPr lvl="2" marR="0" algn="l">
              <a:lnSpc>
                <a:spcPct val="100000"/>
              </a:lnSpc>
              <a:spcBef>
                <a:spcPts val="0"/>
              </a:spcBef>
              <a:spcAft>
                <a:spcPts val="0"/>
              </a:spcAft>
              <a:buClr>
                <a:schemeClr val="lt1"/>
              </a:buClr>
              <a:buSzPts val="1400"/>
              <a:buFont typeface="Arial Black"/>
              <a:buNone/>
              <a:defRPr b="0" i="0" sz="1400" u="none" cap="none" strike="noStrike">
                <a:solidFill>
                  <a:schemeClr val="lt1"/>
                </a:solidFill>
                <a:latin typeface="Arial Black"/>
                <a:ea typeface="Arial Black"/>
                <a:cs typeface="Arial Black"/>
                <a:sym typeface="Arial Black"/>
              </a:defRPr>
            </a:lvl3pPr>
            <a:lvl4pPr lvl="3" marR="0" algn="l">
              <a:lnSpc>
                <a:spcPct val="100000"/>
              </a:lnSpc>
              <a:spcBef>
                <a:spcPts val="0"/>
              </a:spcBef>
              <a:spcAft>
                <a:spcPts val="0"/>
              </a:spcAft>
              <a:buClr>
                <a:schemeClr val="lt1"/>
              </a:buClr>
              <a:buSzPts val="1400"/>
              <a:buFont typeface="Arial Black"/>
              <a:buNone/>
              <a:defRPr b="0" i="0" sz="1400" u="none" cap="none" strike="noStrike">
                <a:solidFill>
                  <a:schemeClr val="lt1"/>
                </a:solidFill>
                <a:latin typeface="Arial Black"/>
                <a:ea typeface="Arial Black"/>
                <a:cs typeface="Arial Black"/>
                <a:sym typeface="Arial Black"/>
              </a:defRPr>
            </a:lvl4pPr>
            <a:lvl5pPr lvl="4" marR="0" algn="l">
              <a:lnSpc>
                <a:spcPct val="100000"/>
              </a:lnSpc>
              <a:spcBef>
                <a:spcPts val="0"/>
              </a:spcBef>
              <a:spcAft>
                <a:spcPts val="0"/>
              </a:spcAft>
              <a:buClr>
                <a:schemeClr val="lt1"/>
              </a:buClr>
              <a:buSzPts val="1400"/>
              <a:buFont typeface="Arial Black"/>
              <a:buNone/>
              <a:defRPr b="0" i="0" sz="1400" u="none" cap="none" strike="noStrike">
                <a:solidFill>
                  <a:schemeClr val="lt1"/>
                </a:solidFill>
                <a:latin typeface="Arial Black"/>
                <a:ea typeface="Arial Black"/>
                <a:cs typeface="Arial Black"/>
                <a:sym typeface="Arial Black"/>
              </a:defRPr>
            </a:lvl5pPr>
            <a:lvl6pPr lvl="5" marR="0" algn="l">
              <a:lnSpc>
                <a:spcPct val="100000"/>
              </a:lnSpc>
              <a:spcBef>
                <a:spcPts val="0"/>
              </a:spcBef>
              <a:spcAft>
                <a:spcPts val="0"/>
              </a:spcAft>
              <a:buClr>
                <a:schemeClr val="lt1"/>
              </a:buClr>
              <a:buSzPts val="1400"/>
              <a:buFont typeface="Arial Black"/>
              <a:buNone/>
              <a:defRPr b="0" i="0" sz="1400" u="none" cap="none" strike="noStrike">
                <a:solidFill>
                  <a:schemeClr val="lt1"/>
                </a:solidFill>
                <a:latin typeface="Arial Black"/>
                <a:ea typeface="Arial Black"/>
                <a:cs typeface="Arial Black"/>
                <a:sym typeface="Arial Black"/>
              </a:defRPr>
            </a:lvl6pPr>
            <a:lvl7pPr lvl="6" marR="0" algn="l">
              <a:lnSpc>
                <a:spcPct val="100000"/>
              </a:lnSpc>
              <a:spcBef>
                <a:spcPts val="0"/>
              </a:spcBef>
              <a:spcAft>
                <a:spcPts val="0"/>
              </a:spcAft>
              <a:buClr>
                <a:schemeClr val="lt1"/>
              </a:buClr>
              <a:buSzPts val="1400"/>
              <a:buFont typeface="Arial Black"/>
              <a:buNone/>
              <a:defRPr b="0" i="0" sz="1400" u="none" cap="none" strike="noStrike">
                <a:solidFill>
                  <a:schemeClr val="lt1"/>
                </a:solidFill>
                <a:latin typeface="Arial Black"/>
                <a:ea typeface="Arial Black"/>
                <a:cs typeface="Arial Black"/>
                <a:sym typeface="Arial Black"/>
              </a:defRPr>
            </a:lvl7pPr>
            <a:lvl8pPr lvl="7" marR="0" algn="l">
              <a:lnSpc>
                <a:spcPct val="100000"/>
              </a:lnSpc>
              <a:spcBef>
                <a:spcPts val="0"/>
              </a:spcBef>
              <a:spcAft>
                <a:spcPts val="0"/>
              </a:spcAft>
              <a:buClr>
                <a:schemeClr val="lt1"/>
              </a:buClr>
              <a:buSzPts val="1400"/>
              <a:buFont typeface="Arial Black"/>
              <a:buNone/>
              <a:defRPr b="0" i="0" sz="1400" u="none" cap="none" strike="noStrike">
                <a:solidFill>
                  <a:schemeClr val="lt1"/>
                </a:solidFill>
                <a:latin typeface="Arial Black"/>
                <a:ea typeface="Arial Black"/>
                <a:cs typeface="Arial Black"/>
                <a:sym typeface="Arial Black"/>
              </a:defRPr>
            </a:lvl8pPr>
            <a:lvl9pPr lvl="8" marR="0" algn="l">
              <a:lnSpc>
                <a:spcPct val="100000"/>
              </a:lnSpc>
              <a:spcBef>
                <a:spcPts val="0"/>
              </a:spcBef>
              <a:spcAft>
                <a:spcPts val="0"/>
              </a:spcAft>
              <a:buClr>
                <a:schemeClr val="lt1"/>
              </a:buClr>
              <a:buSzPts val="1400"/>
              <a:buFont typeface="Arial Black"/>
              <a:buNone/>
              <a:defRPr b="0" i="0" sz="1400" u="none" cap="none" strike="noStrike">
                <a:solidFill>
                  <a:schemeClr val="lt1"/>
                </a:solidFill>
                <a:latin typeface="Arial Black"/>
                <a:ea typeface="Arial Black"/>
                <a:cs typeface="Arial Black"/>
                <a:sym typeface="Arial Black"/>
              </a:defRPr>
            </a:lvl9pPr>
          </a:lstStyle>
          <a:p/>
        </p:txBody>
      </p:sp>
      <p:sp>
        <p:nvSpPr>
          <p:cNvPr id="99" name="Google Shape;99;p17"/>
          <p:cNvSpPr txBox="1"/>
          <p:nvPr>
            <p:ph idx="1" type="subTitle"/>
          </p:nvPr>
        </p:nvSpPr>
        <p:spPr>
          <a:xfrm>
            <a:off x="497375" y="3320150"/>
            <a:ext cx="5506200" cy="640200"/>
          </a:xfrm>
          <a:prstGeom prst="rect">
            <a:avLst/>
          </a:prstGeom>
          <a:noFill/>
          <a:ln>
            <a:noFill/>
          </a:ln>
        </p:spPr>
        <p:txBody>
          <a:bodyPr anchorCtr="0" anchor="t" bIns="91425" lIns="0" spcFirstLastPara="1" rIns="91425" wrap="square" tIns="91425">
            <a:noAutofit/>
          </a:bodyPr>
          <a:lstStyle>
            <a:lvl1pPr lvl="0"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2">
  <p:cSld name="TITLE_AND_BODY_1_2">
    <p:spTree>
      <p:nvGrpSpPr>
        <p:cNvPr id="100" name="Shape 100"/>
        <p:cNvGrpSpPr/>
        <p:nvPr/>
      </p:nvGrpSpPr>
      <p:grpSpPr>
        <a:xfrm>
          <a:off x="0" y="0"/>
          <a:ext cx="0" cy="0"/>
          <a:chOff x="0" y="0"/>
          <a:chExt cx="0" cy="0"/>
        </a:xfrm>
      </p:grpSpPr>
      <p:pic>
        <p:nvPicPr>
          <p:cNvPr id="101" name="Google Shape;101;p18"/>
          <p:cNvPicPr preferRelativeResize="0"/>
          <p:nvPr/>
        </p:nvPicPr>
        <p:blipFill rotWithShape="1">
          <a:blip r:embed="rId2">
            <a:alphaModFix/>
          </a:blip>
          <a:srcRect b="0" l="19800" r="19794" t="0"/>
          <a:stretch/>
        </p:blipFill>
        <p:spPr>
          <a:xfrm>
            <a:off x="4153675" y="-4125"/>
            <a:ext cx="4990325" cy="4626448"/>
          </a:xfrm>
          <a:prstGeom prst="rect">
            <a:avLst/>
          </a:prstGeom>
          <a:noFill/>
          <a:ln>
            <a:noFill/>
          </a:ln>
        </p:spPr>
      </p:pic>
      <p:sp>
        <p:nvSpPr>
          <p:cNvPr id="102" name="Google Shape;102;p18"/>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8235"/>
                </a:srgbClr>
              </a:gs>
              <a:gs pos="35000">
                <a:srgbClr val="FFFFFF">
                  <a:alpha val="68235"/>
                </a:srgbClr>
              </a:gs>
              <a:gs pos="68000">
                <a:srgbClr val="F4F6FB">
                  <a:alpha val="28235"/>
                </a:srgbClr>
              </a:gs>
              <a:gs pos="100000">
                <a:srgbClr val="F4F6FB">
                  <a:alpha val="28235"/>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3" name="Google Shape;103;p18"/>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04" name="Google Shape;104;p18"/>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105" name="Google Shape;105;p18"/>
          <p:cNvSpPr txBox="1"/>
          <p:nvPr>
            <p:ph type="title"/>
          </p:nvPr>
        </p:nvSpPr>
        <p:spPr>
          <a:xfrm>
            <a:off x="450000" y="453600"/>
            <a:ext cx="3856800" cy="27534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rgbClr val="002D62"/>
              </a:buClr>
              <a:buSzPts val="3000"/>
              <a:buFont typeface="Arial Black"/>
              <a:buNone/>
              <a:defRPr b="1" i="0" sz="30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2 1">
  <p:cSld name="TITLE_AND_BODY_1_2_1">
    <p:spTree>
      <p:nvGrpSpPr>
        <p:cNvPr id="106" name="Shape 106"/>
        <p:cNvGrpSpPr/>
        <p:nvPr/>
      </p:nvGrpSpPr>
      <p:grpSpPr>
        <a:xfrm>
          <a:off x="0" y="0"/>
          <a:ext cx="0" cy="0"/>
          <a:chOff x="0" y="0"/>
          <a:chExt cx="0" cy="0"/>
        </a:xfrm>
      </p:grpSpPr>
      <p:pic>
        <p:nvPicPr>
          <p:cNvPr id="107" name="Google Shape;107;p19"/>
          <p:cNvPicPr preferRelativeResize="0"/>
          <p:nvPr/>
        </p:nvPicPr>
        <p:blipFill rotWithShape="1">
          <a:blip r:embed="rId2">
            <a:alphaModFix/>
          </a:blip>
          <a:srcRect b="0" l="-895" r="40381" t="0"/>
          <a:stretch/>
        </p:blipFill>
        <p:spPr>
          <a:xfrm>
            <a:off x="4153675" y="-4125"/>
            <a:ext cx="4990326" cy="4626449"/>
          </a:xfrm>
          <a:prstGeom prst="rect">
            <a:avLst/>
          </a:prstGeom>
          <a:noFill/>
          <a:ln>
            <a:noFill/>
          </a:ln>
        </p:spPr>
      </p:pic>
      <p:sp>
        <p:nvSpPr>
          <p:cNvPr id="108" name="Google Shape;108;p19"/>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8235"/>
                </a:srgbClr>
              </a:gs>
              <a:gs pos="35000">
                <a:srgbClr val="FFFFFF">
                  <a:alpha val="68235"/>
                </a:srgbClr>
              </a:gs>
              <a:gs pos="68000">
                <a:srgbClr val="F4F6FB">
                  <a:alpha val="28235"/>
                </a:srgbClr>
              </a:gs>
              <a:gs pos="100000">
                <a:srgbClr val="F4F6FB">
                  <a:alpha val="28235"/>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 name="Google Shape;109;p19"/>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10" name="Google Shape;110;p19"/>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111" name="Google Shape;111;p19"/>
          <p:cNvSpPr txBox="1"/>
          <p:nvPr>
            <p:ph type="title"/>
          </p:nvPr>
        </p:nvSpPr>
        <p:spPr>
          <a:xfrm>
            <a:off x="450000" y="453600"/>
            <a:ext cx="3856800" cy="27534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rgbClr val="002D62"/>
              </a:buClr>
              <a:buSzPts val="3000"/>
              <a:buFont typeface="Arial Black"/>
              <a:buNone/>
              <a:defRPr b="1" i="0" sz="30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2 1 1">
  <p:cSld name="TITLE_AND_BODY_1_2_1_1">
    <p:spTree>
      <p:nvGrpSpPr>
        <p:cNvPr id="112" name="Shape 112"/>
        <p:cNvGrpSpPr/>
        <p:nvPr/>
      </p:nvGrpSpPr>
      <p:grpSpPr>
        <a:xfrm>
          <a:off x="0" y="0"/>
          <a:ext cx="0" cy="0"/>
          <a:chOff x="0" y="0"/>
          <a:chExt cx="0" cy="0"/>
        </a:xfrm>
      </p:grpSpPr>
      <p:pic>
        <p:nvPicPr>
          <p:cNvPr id="113" name="Google Shape;113;p20"/>
          <p:cNvPicPr preferRelativeResize="0"/>
          <p:nvPr/>
        </p:nvPicPr>
        <p:blipFill rotWithShape="1">
          <a:blip r:embed="rId2">
            <a:alphaModFix/>
          </a:blip>
          <a:srcRect b="0" l="19689" r="19689" t="0"/>
          <a:stretch/>
        </p:blipFill>
        <p:spPr>
          <a:xfrm>
            <a:off x="4153675" y="-4125"/>
            <a:ext cx="4990326" cy="4626447"/>
          </a:xfrm>
          <a:prstGeom prst="rect">
            <a:avLst/>
          </a:prstGeom>
          <a:noFill/>
          <a:ln>
            <a:noFill/>
          </a:ln>
        </p:spPr>
      </p:pic>
      <p:sp>
        <p:nvSpPr>
          <p:cNvPr id="114" name="Google Shape;114;p20"/>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8235"/>
                </a:srgbClr>
              </a:gs>
              <a:gs pos="35000">
                <a:srgbClr val="FFFFFF">
                  <a:alpha val="68235"/>
                </a:srgbClr>
              </a:gs>
              <a:gs pos="68000">
                <a:srgbClr val="F4F6FB">
                  <a:alpha val="28235"/>
                </a:srgbClr>
              </a:gs>
              <a:gs pos="100000">
                <a:srgbClr val="F4F6FB">
                  <a:alpha val="28235"/>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5" name="Google Shape;115;p20"/>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16" name="Google Shape;116;p20"/>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117" name="Google Shape;117;p20"/>
          <p:cNvSpPr txBox="1"/>
          <p:nvPr>
            <p:ph type="title"/>
          </p:nvPr>
        </p:nvSpPr>
        <p:spPr>
          <a:xfrm>
            <a:off x="450000" y="453600"/>
            <a:ext cx="3856800" cy="27534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rgbClr val="002D62"/>
              </a:buClr>
              <a:buSzPts val="3000"/>
              <a:buFont typeface="Arial Black"/>
              <a:buNone/>
              <a:defRPr b="1" i="0" sz="30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1">
  <p:cSld name="TITLE_AND_BODY_1_1">
    <p:spTree>
      <p:nvGrpSpPr>
        <p:cNvPr id="118" name="Shape 118"/>
        <p:cNvGrpSpPr/>
        <p:nvPr/>
      </p:nvGrpSpPr>
      <p:grpSpPr>
        <a:xfrm>
          <a:off x="0" y="0"/>
          <a:ext cx="0" cy="0"/>
          <a:chOff x="0" y="0"/>
          <a:chExt cx="0" cy="0"/>
        </a:xfrm>
      </p:grpSpPr>
      <p:pic>
        <p:nvPicPr>
          <p:cNvPr id="119" name="Google Shape;119;p21"/>
          <p:cNvPicPr preferRelativeResize="0"/>
          <p:nvPr/>
        </p:nvPicPr>
        <p:blipFill rotWithShape="1">
          <a:blip r:embed="rId2">
            <a:alphaModFix/>
          </a:blip>
          <a:srcRect b="-4194" l="17078" r="17084" t="12611"/>
          <a:stretch/>
        </p:blipFill>
        <p:spPr>
          <a:xfrm>
            <a:off x="4153675" y="-4125"/>
            <a:ext cx="4990326" cy="4626449"/>
          </a:xfrm>
          <a:prstGeom prst="rect">
            <a:avLst/>
          </a:prstGeom>
          <a:noFill/>
          <a:ln>
            <a:noFill/>
          </a:ln>
        </p:spPr>
      </p:pic>
      <p:sp>
        <p:nvSpPr>
          <p:cNvPr id="120" name="Google Shape;120;p21"/>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68235"/>
                </a:srgbClr>
              </a:gs>
              <a:gs pos="35000">
                <a:srgbClr val="FFFFFF">
                  <a:alpha val="68235"/>
                </a:srgbClr>
              </a:gs>
              <a:gs pos="68000">
                <a:srgbClr val="F4F6FB">
                  <a:alpha val="28235"/>
                </a:srgbClr>
              </a:gs>
              <a:gs pos="100000">
                <a:srgbClr val="F4F6FB">
                  <a:alpha val="28235"/>
                </a:srgbClr>
              </a:gs>
            </a:gsLst>
            <a:lin ang="198014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1" name="Google Shape;121;p21"/>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122" name="Google Shape;122;p21"/>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123" name="Google Shape;123;p21"/>
          <p:cNvSpPr txBox="1"/>
          <p:nvPr>
            <p:ph type="title"/>
          </p:nvPr>
        </p:nvSpPr>
        <p:spPr>
          <a:xfrm>
            <a:off x="450000" y="671125"/>
            <a:ext cx="3968700" cy="2753400"/>
          </a:xfrm>
          <a:prstGeom prst="rect">
            <a:avLst/>
          </a:prstGeom>
          <a:noFill/>
          <a:ln>
            <a:noFill/>
          </a:ln>
        </p:spPr>
        <p:txBody>
          <a:bodyPr anchorCtr="0" anchor="t" bIns="91425" lIns="0" spcFirstLastPara="1" rIns="91425" wrap="square" tIns="91425">
            <a:noAutofit/>
          </a:bodyPr>
          <a:lstStyle>
            <a:lvl1pPr lvl="0" marR="0" algn="l">
              <a:lnSpc>
                <a:spcPct val="80000"/>
              </a:lnSpc>
              <a:spcBef>
                <a:spcPts val="0"/>
              </a:spcBef>
              <a:spcAft>
                <a:spcPts val="0"/>
              </a:spcAft>
              <a:buClr>
                <a:srgbClr val="002D62"/>
              </a:buClr>
              <a:buSzPts val="3000"/>
              <a:buFont typeface="Arial Black"/>
              <a:buNone/>
              <a:defRPr b="1" i="0" sz="30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1400"/>
              <a:buFont typeface="Arial Black"/>
              <a:buNone/>
              <a:defRPr b="0" i="0" sz="14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1400"/>
              <a:buFont typeface="Arial Black"/>
              <a:buNone/>
              <a:defRPr b="0" i="0" sz="14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1400"/>
              <a:buFont typeface="Arial Black"/>
              <a:buNone/>
              <a:defRPr b="0" i="0" sz="14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1400"/>
              <a:buFont typeface="Arial Black"/>
              <a:buNone/>
              <a:defRPr b="0" i="0" sz="14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1400"/>
              <a:buFont typeface="Arial Black"/>
              <a:buNone/>
              <a:defRPr b="0" i="0" sz="14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1400"/>
              <a:buFont typeface="Arial Black"/>
              <a:buNone/>
              <a:defRPr b="0" i="0" sz="14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1400"/>
              <a:buFont typeface="Arial Black"/>
              <a:buNone/>
              <a:defRPr b="0" i="0" sz="14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1400"/>
              <a:buFont typeface="Arial Black"/>
              <a:buNone/>
              <a:defRPr b="0" i="0" sz="1400" u="none" cap="none" strike="noStrike">
                <a:solidFill>
                  <a:srgbClr val="002D62"/>
                </a:solidFill>
                <a:latin typeface="Arial Black"/>
                <a:ea typeface="Arial Black"/>
                <a:cs typeface="Arial Black"/>
                <a:sym typeface="Arial Black"/>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05C3DD"/>
        </a:solidFill>
      </p:bgPr>
    </p:bg>
    <p:spTree>
      <p:nvGrpSpPr>
        <p:cNvPr id="12" name="Shape 12"/>
        <p:cNvGrpSpPr/>
        <p:nvPr/>
      </p:nvGrpSpPr>
      <p:grpSpPr>
        <a:xfrm>
          <a:off x="0" y="0"/>
          <a:ext cx="0" cy="0"/>
          <a:chOff x="0" y="0"/>
          <a:chExt cx="0" cy="0"/>
        </a:xfrm>
      </p:grpSpPr>
      <p:sp>
        <p:nvSpPr>
          <p:cNvPr id="13" name="Google Shape;13;p3"/>
          <p:cNvSpPr/>
          <p:nvPr/>
        </p:nvSpPr>
        <p:spPr>
          <a:xfrm rot="3887933">
            <a:off x="2261195" y="-99506"/>
            <a:ext cx="5099986" cy="6129971"/>
          </a:xfrm>
          <a:custGeom>
            <a:rect b="b" l="l" r="r" t="t"/>
            <a:pathLst>
              <a:path extrusionOk="0" h="8181253" w="6786121">
                <a:moveTo>
                  <a:pt x="0" y="2058777"/>
                </a:moveTo>
                <a:lnTo>
                  <a:pt x="971022" y="0"/>
                </a:lnTo>
                <a:lnTo>
                  <a:pt x="1047403" y="12572"/>
                </a:lnTo>
                <a:cubicBezTo>
                  <a:pt x="2060435" y="204996"/>
                  <a:pt x="3057481" y="575493"/>
                  <a:pt x="3994054" y="1135262"/>
                </a:cubicBezTo>
                <a:cubicBezTo>
                  <a:pt x="5064439" y="1774984"/>
                  <a:pt x="5954504" y="2601352"/>
                  <a:pt x="6647525" y="3547962"/>
                </a:cubicBezTo>
                <a:lnTo>
                  <a:pt x="6786121" y="3747319"/>
                </a:lnTo>
                <a:lnTo>
                  <a:pt x="4694857" y="8181253"/>
                </a:lnTo>
                <a:lnTo>
                  <a:pt x="4694916" y="8176286"/>
                </a:lnTo>
                <a:cubicBezTo>
                  <a:pt x="4668615" y="6017003"/>
                  <a:pt x="3562237" y="3920050"/>
                  <a:pt x="1578565" y="2734496"/>
                </a:cubicBezTo>
                <a:cubicBezTo>
                  <a:pt x="1103185" y="2450373"/>
                  <a:pt x="605861" y="2234869"/>
                  <a:pt x="98117" y="2085088"/>
                </a:cubicBezTo>
                <a:close/>
              </a:path>
            </a:pathLst>
          </a:custGeom>
          <a:gradFill>
            <a:gsLst>
              <a:gs pos="0">
                <a:srgbClr val="FFFFFF">
                  <a:alpha val="48235"/>
                </a:srgbClr>
              </a:gs>
              <a:gs pos="32000">
                <a:srgbClr val="FFFFFF">
                  <a:alpha val="48235"/>
                </a:srgbClr>
              </a:gs>
              <a:gs pos="65000">
                <a:srgbClr val="FFFFFF">
                  <a:alpha val="13333"/>
                </a:srgbClr>
              </a:gs>
              <a:gs pos="100000">
                <a:srgbClr val="FFFFFF">
                  <a:alpha val="13333"/>
                </a:srgbClr>
              </a:gs>
            </a:gsLst>
            <a:lin ang="300012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 name="Google Shape;14;p3"/>
          <p:cNvSpPr txBox="1"/>
          <p:nvPr>
            <p:ph type="title"/>
          </p:nvPr>
        </p:nvSpPr>
        <p:spPr>
          <a:xfrm>
            <a:off x="497375" y="479200"/>
            <a:ext cx="6193200" cy="1929000"/>
          </a:xfrm>
          <a:prstGeom prst="rect">
            <a:avLst/>
          </a:prstGeom>
          <a:noFill/>
          <a:ln>
            <a:noFill/>
          </a:ln>
        </p:spPr>
        <p:txBody>
          <a:bodyPr anchorCtr="0" anchor="t" bIns="91425" lIns="91425" spcFirstLastPara="1" rIns="91425" wrap="square" tIns="91425">
            <a:noAutofit/>
          </a:bodyPr>
          <a:lstStyle>
            <a:lvl1pPr lvl="0" marR="0" algn="l">
              <a:lnSpc>
                <a:spcPct val="80000"/>
              </a:lnSpc>
              <a:spcBef>
                <a:spcPts val="0"/>
              </a:spcBef>
              <a:spcAft>
                <a:spcPts val="0"/>
              </a:spcAft>
              <a:buClr>
                <a:schemeClr val="lt1"/>
              </a:buClr>
              <a:buSzPts val="4800"/>
              <a:buFont typeface="Arial Black"/>
              <a:buNone/>
              <a:defRPr b="1" i="0" sz="4800" u="none" cap="none" strike="noStrike">
                <a:solidFill>
                  <a:schemeClr val="lt1"/>
                </a:solidFill>
                <a:latin typeface="Arial Black"/>
                <a:ea typeface="Arial Black"/>
                <a:cs typeface="Arial Black"/>
                <a:sym typeface="Arial Black"/>
              </a:defRPr>
            </a:lvl1pPr>
            <a:lvl2pPr lvl="1"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2pPr>
            <a:lvl3pPr lvl="2"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3pPr>
            <a:lvl4pPr lvl="3"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4pPr>
            <a:lvl5pPr lvl="4"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5pPr>
            <a:lvl6pPr lvl="5"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6pPr>
            <a:lvl7pPr lvl="6"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7pPr>
            <a:lvl8pPr lvl="7"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8pPr>
            <a:lvl9pPr lvl="8" marR="0" algn="l">
              <a:lnSpc>
                <a:spcPct val="100000"/>
              </a:lnSpc>
              <a:spcBef>
                <a:spcPts val="0"/>
              </a:spcBef>
              <a:spcAft>
                <a:spcPts val="0"/>
              </a:spcAft>
              <a:buClr>
                <a:schemeClr val="lt1"/>
              </a:buClr>
              <a:buSzPts val="4800"/>
              <a:buFont typeface="Arial Black"/>
              <a:buNone/>
              <a:defRPr b="0" i="0" sz="4800" u="none" cap="none" strike="noStrike">
                <a:solidFill>
                  <a:schemeClr val="lt1"/>
                </a:solidFill>
                <a:latin typeface="Arial Black"/>
                <a:ea typeface="Arial Black"/>
                <a:cs typeface="Arial Black"/>
                <a:sym typeface="Arial Black"/>
              </a:defRPr>
            </a:lvl9pPr>
          </a:lstStyle>
          <a:p/>
        </p:txBody>
      </p:sp>
      <p:sp>
        <p:nvSpPr>
          <p:cNvPr id="15" name="Google Shape;15;p3"/>
          <p:cNvSpPr txBox="1"/>
          <p:nvPr>
            <p:ph idx="1" type="subTitle"/>
          </p:nvPr>
        </p:nvSpPr>
        <p:spPr>
          <a:xfrm>
            <a:off x="497375" y="2561300"/>
            <a:ext cx="5506200" cy="6402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2pPr>
            <a:lvl3pPr lvl="2"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3pPr>
            <a:lvl4pPr lvl="3"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4pPr>
            <a:lvl5pPr lvl="4"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5pPr>
            <a:lvl6pPr lvl="5"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6pPr>
            <a:lvl7pPr lvl="6"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7pPr>
            <a:lvl8pPr lvl="7"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8pPr>
            <a:lvl9pPr lvl="8" marR="0" algn="l">
              <a:lnSpc>
                <a:spcPct val="100000"/>
              </a:lnSpc>
              <a:spcBef>
                <a:spcPts val="0"/>
              </a:spcBef>
              <a:spcAft>
                <a:spcPts val="0"/>
              </a:spcAft>
              <a:buClr>
                <a:schemeClr val="lt1"/>
              </a:buClr>
              <a:buSzPts val="2000"/>
              <a:buFont typeface="Arial"/>
              <a:buNone/>
              <a:defRPr b="1" i="0" sz="2000" u="none" cap="none" strike="noStrike">
                <a:solidFill>
                  <a:schemeClr val="lt1"/>
                </a:solidFill>
                <a:latin typeface="Arial"/>
                <a:ea typeface="Arial"/>
                <a:cs typeface="Arial"/>
                <a:sym typeface="Arial"/>
              </a:defRPr>
            </a:lvl9pPr>
          </a:lstStyle>
          <a:p/>
        </p:txBody>
      </p:sp>
      <p:pic>
        <p:nvPicPr>
          <p:cNvPr id="16" name="Google Shape;16;p3"/>
          <p:cNvPicPr preferRelativeResize="0"/>
          <p:nvPr/>
        </p:nvPicPr>
        <p:blipFill rotWithShape="1">
          <a:blip r:embed="rId2">
            <a:alphaModFix/>
          </a:blip>
          <a:srcRect b="0" l="0" r="0" t="0"/>
          <a:stretch/>
        </p:blipFill>
        <p:spPr>
          <a:xfrm>
            <a:off x="7771115" y="4478157"/>
            <a:ext cx="1139544" cy="43368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8 1 1 1">
  <p:cSld name="TITLE_1_1_1_1_1_1_1_1_1_2_1_1">
    <p:spTree>
      <p:nvGrpSpPr>
        <p:cNvPr id="124" name="Shape 124"/>
        <p:cNvGrpSpPr/>
        <p:nvPr/>
      </p:nvGrpSpPr>
      <p:grpSpPr>
        <a:xfrm>
          <a:off x="0" y="0"/>
          <a:ext cx="0" cy="0"/>
          <a:chOff x="0" y="0"/>
          <a:chExt cx="0" cy="0"/>
        </a:xfrm>
      </p:grpSpPr>
      <p:sp>
        <p:nvSpPr>
          <p:cNvPr id="125" name="Google Shape;125;p22"/>
          <p:cNvSpPr/>
          <p:nvPr/>
        </p:nvSpPr>
        <p:spPr>
          <a:xfrm>
            <a:off x="2437725" y="0"/>
            <a:ext cx="2825179" cy="5143310"/>
          </a:xfrm>
          <a:custGeom>
            <a:rect b="b" l="l" r="r" t="t"/>
            <a:pathLst>
              <a:path extrusionOk="0" h="160741" w="89242">
                <a:moveTo>
                  <a:pt x="47734" y="0"/>
                </a:moveTo>
                <a:lnTo>
                  <a:pt x="48663" y="1667"/>
                </a:lnTo>
                <a:lnTo>
                  <a:pt x="50449" y="5060"/>
                </a:lnTo>
                <a:lnTo>
                  <a:pt x="52140" y="8537"/>
                </a:lnTo>
                <a:lnTo>
                  <a:pt x="53711" y="12097"/>
                </a:lnTo>
                <a:lnTo>
                  <a:pt x="54461" y="13907"/>
                </a:lnTo>
                <a:lnTo>
                  <a:pt x="54985" y="15217"/>
                </a:lnTo>
                <a:lnTo>
                  <a:pt x="55986" y="17860"/>
                </a:lnTo>
                <a:lnTo>
                  <a:pt x="56914" y="20515"/>
                </a:lnTo>
                <a:lnTo>
                  <a:pt x="57783" y="23182"/>
                </a:lnTo>
                <a:lnTo>
                  <a:pt x="58569" y="25850"/>
                </a:lnTo>
                <a:lnTo>
                  <a:pt x="59296" y="28517"/>
                </a:lnTo>
                <a:lnTo>
                  <a:pt x="59962" y="31196"/>
                </a:lnTo>
                <a:lnTo>
                  <a:pt x="60558" y="33887"/>
                </a:lnTo>
                <a:lnTo>
                  <a:pt x="61082" y="36577"/>
                </a:lnTo>
                <a:lnTo>
                  <a:pt x="61546" y="39268"/>
                </a:lnTo>
                <a:lnTo>
                  <a:pt x="61951" y="41959"/>
                </a:lnTo>
                <a:lnTo>
                  <a:pt x="62284" y="44650"/>
                </a:lnTo>
                <a:lnTo>
                  <a:pt x="62546" y="47341"/>
                </a:lnTo>
                <a:lnTo>
                  <a:pt x="62760" y="50020"/>
                </a:lnTo>
                <a:lnTo>
                  <a:pt x="62903" y="52711"/>
                </a:lnTo>
                <a:lnTo>
                  <a:pt x="62975" y="55390"/>
                </a:lnTo>
                <a:lnTo>
                  <a:pt x="62999" y="58069"/>
                </a:lnTo>
                <a:lnTo>
                  <a:pt x="62951" y="60748"/>
                </a:lnTo>
                <a:lnTo>
                  <a:pt x="62844" y="63403"/>
                </a:lnTo>
                <a:lnTo>
                  <a:pt x="62677" y="66070"/>
                </a:lnTo>
                <a:lnTo>
                  <a:pt x="62451" y="68714"/>
                </a:lnTo>
                <a:lnTo>
                  <a:pt x="62165" y="71357"/>
                </a:lnTo>
                <a:lnTo>
                  <a:pt x="61820" y="73977"/>
                </a:lnTo>
                <a:lnTo>
                  <a:pt x="61415" y="76596"/>
                </a:lnTo>
                <a:lnTo>
                  <a:pt x="60939" y="79204"/>
                </a:lnTo>
                <a:lnTo>
                  <a:pt x="60415" y="81787"/>
                </a:lnTo>
                <a:lnTo>
                  <a:pt x="59831" y="84359"/>
                </a:lnTo>
                <a:lnTo>
                  <a:pt x="59200" y="86919"/>
                </a:lnTo>
                <a:lnTo>
                  <a:pt x="58498" y="89467"/>
                </a:lnTo>
                <a:lnTo>
                  <a:pt x="57736" y="91991"/>
                </a:lnTo>
                <a:lnTo>
                  <a:pt x="56926" y="94492"/>
                </a:lnTo>
                <a:lnTo>
                  <a:pt x="56057" y="96980"/>
                </a:lnTo>
                <a:lnTo>
                  <a:pt x="55140" y="99445"/>
                </a:lnTo>
                <a:lnTo>
                  <a:pt x="54164" y="101886"/>
                </a:lnTo>
                <a:lnTo>
                  <a:pt x="53128" y="104315"/>
                </a:lnTo>
                <a:lnTo>
                  <a:pt x="52044" y="106708"/>
                </a:lnTo>
                <a:lnTo>
                  <a:pt x="50901" y="109078"/>
                </a:lnTo>
                <a:lnTo>
                  <a:pt x="49699" y="111423"/>
                </a:lnTo>
                <a:lnTo>
                  <a:pt x="48449" y="113745"/>
                </a:lnTo>
                <a:lnTo>
                  <a:pt x="47151" y="116031"/>
                </a:lnTo>
                <a:lnTo>
                  <a:pt x="45805" y="118305"/>
                </a:lnTo>
                <a:lnTo>
                  <a:pt x="44400" y="120532"/>
                </a:lnTo>
                <a:lnTo>
                  <a:pt x="42936" y="122735"/>
                </a:lnTo>
                <a:lnTo>
                  <a:pt x="41435" y="124902"/>
                </a:lnTo>
                <a:lnTo>
                  <a:pt x="39876" y="127045"/>
                </a:lnTo>
                <a:lnTo>
                  <a:pt x="38268" y="129152"/>
                </a:lnTo>
                <a:lnTo>
                  <a:pt x="36613" y="131212"/>
                </a:lnTo>
                <a:lnTo>
                  <a:pt x="34899" y="133248"/>
                </a:lnTo>
                <a:lnTo>
                  <a:pt x="33148" y="135249"/>
                </a:lnTo>
                <a:lnTo>
                  <a:pt x="31339" y="137201"/>
                </a:lnTo>
                <a:lnTo>
                  <a:pt x="29493" y="139130"/>
                </a:lnTo>
                <a:lnTo>
                  <a:pt x="27588" y="141011"/>
                </a:lnTo>
                <a:lnTo>
                  <a:pt x="25647" y="142845"/>
                </a:lnTo>
                <a:lnTo>
                  <a:pt x="23647" y="144643"/>
                </a:lnTo>
                <a:lnTo>
                  <a:pt x="21611" y="146393"/>
                </a:lnTo>
                <a:lnTo>
                  <a:pt x="19527" y="148108"/>
                </a:lnTo>
                <a:lnTo>
                  <a:pt x="17396" y="149775"/>
                </a:lnTo>
                <a:lnTo>
                  <a:pt x="15217" y="151394"/>
                </a:lnTo>
                <a:lnTo>
                  <a:pt x="12990" y="152966"/>
                </a:lnTo>
                <a:lnTo>
                  <a:pt x="10728" y="154490"/>
                </a:lnTo>
                <a:lnTo>
                  <a:pt x="8418" y="155966"/>
                </a:lnTo>
                <a:lnTo>
                  <a:pt x="6072" y="157395"/>
                </a:lnTo>
                <a:lnTo>
                  <a:pt x="3679" y="158776"/>
                </a:lnTo>
                <a:lnTo>
                  <a:pt x="1238" y="160098"/>
                </a:lnTo>
                <a:lnTo>
                  <a:pt x="0" y="160741"/>
                </a:lnTo>
                <a:lnTo>
                  <a:pt x="58974" y="160741"/>
                </a:lnTo>
                <a:lnTo>
                  <a:pt x="60415" y="158669"/>
                </a:lnTo>
                <a:lnTo>
                  <a:pt x="63213" y="154466"/>
                </a:lnTo>
                <a:lnTo>
                  <a:pt x="65880" y="150192"/>
                </a:lnTo>
                <a:lnTo>
                  <a:pt x="68404" y="145822"/>
                </a:lnTo>
                <a:lnTo>
                  <a:pt x="70786" y="141392"/>
                </a:lnTo>
                <a:lnTo>
                  <a:pt x="73036" y="136892"/>
                </a:lnTo>
                <a:lnTo>
                  <a:pt x="75155" y="132331"/>
                </a:lnTo>
                <a:lnTo>
                  <a:pt x="77120" y="127700"/>
                </a:lnTo>
                <a:lnTo>
                  <a:pt x="78954" y="123008"/>
                </a:lnTo>
                <a:lnTo>
                  <a:pt x="80633" y="118270"/>
                </a:lnTo>
                <a:lnTo>
                  <a:pt x="82180" y="113471"/>
                </a:lnTo>
                <a:lnTo>
                  <a:pt x="83573" y="108637"/>
                </a:lnTo>
                <a:lnTo>
                  <a:pt x="84812" y="103743"/>
                </a:lnTo>
                <a:lnTo>
                  <a:pt x="85907" y="98814"/>
                </a:lnTo>
                <a:lnTo>
                  <a:pt x="86848" y="93849"/>
                </a:lnTo>
                <a:lnTo>
                  <a:pt x="87646" y="88860"/>
                </a:lnTo>
                <a:lnTo>
                  <a:pt x="88277" y="83823"/>
                </a:lnTo>
                <a:lnTo>
                  <a:pt x="88753" y="78775"/>
                </a:lnTo>
                <a:lnTo>
                  <a:pt x="89074" y="73691"/>
                </a:lnTo>
                <a:lnTo>
                  <a:pt x="89241" y="68595"/>
                </a:lnTo>
                <a:lnTo>
                  <a:pt x="89241" y="63487"/>
                </a:lnTo>
                <a:lnTo>
                  <a:pt x="89086" y="58355"/>
                </a:lnTo>
                <a:lnTo>
                  <a:pt x="88765" y="53223"/>
                </a:lnTo>
                <a:lnTo>
                  <a:pt x="88277" y="48079"/>
                </a:lnTo>
                <a:lnTo>
                  <a:pt x="87622" y="42936"/>
                </a:lnTo>
                <a:lnTo>
                  <a:pt x="86800" y="37792"/>
                </a:lnTo>
                <a:lnTo>
                  <a:pt x="85800" y="32660"/>
                </a:lnTo>
                <a:lnTo>
                  <a:pt x="84645" y="27528"/>
                </a:lnTo>
                <a:lnTo>
                  <a:pt x="83300" y="22420"/>
                </a:lnTo>
                <a:lnTo>
                  <a:pt x="81799" y="17312"/>
                </a:lnTo>
                <a:lnTo>
                  <a:pt x="80109" y="12240"/>
                </a:lnTo>
                <a:lnTo>
                  <a:pt x="78251" y="7180"/>
                </a:lnTo>
                <a:lnTo>
                  <a:pt x="77251" y="4656"/>
                </a:lnTo>
                <a:lnTo>
                  <a:pt x="77263" y="4656"/>
                </a:lnTo>
                <a:lnTo>
                  <a:pt x="76298" y="2310"/>
                </a:lnTo>
                <a:lnTo>
                  <a:pt x="75286" y="0"/>
                </a:lnTo>
                <a:close/>
              </a:path>
            </a:pathLst>
          </a:custGeom>
          <a:gradFill>
            <a:gsLst>
              <a:gs pos="0">
                <a:srgbClr val="002D62">
                  <a:alpha val="28235"/>
                </a:srgbClr>
              </a:gs>
              <a:gs pos="100000">
                <a:schemeClr val="lt1"/>
              </a:gs>
            </a:gsLst>
            <a:lin ang="3001153"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6" name="Google Shape;126;p22"/>
          <p:cNvPicPr preferRelativeResize="0"/>
          <p:nvPr/>
        </p:nvPicPr>
        <p:blipFill rotWithShape="1">
          <a:blip r:embed="rId2">
            <a:alphaModFix/>
          </a:blip>
          <a:srcRect b="0" l="0" r="0" t="0"/>
          <a:stretch/>
        </p:blipFill>
        <p:spPr>
          <a:xfrm>
            <a:off x="7857375" y="4716875"/>
            <a:ext cx="819757" cy="311950"/>
          </a:xfrm>
          <a:prstGeom prst="rect">
            <a:avLst/>
          </a:prstGeom>
          <a:noFill/>
          <a:ln>
            <a:noFill/>
          </a:ln>
        </p:spPr>
      </p:pic>
      <p:sp>
        <p:nvSpPr>
          <p:cNvPr id="127" name="Google Shape;127;p22"/>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2D62"/>
                </a:solidFill>
                <a:latin typeface="Arial"/>
                <a:ea typeface="Arial"/>
                <a:cs typeface="Arial"/>
                <a:sym typeface="Arial"/>
              </a:rPr>
              <a:t>‹#›</a:t>
            </a:fld>
            <a:endParaRPr b="1" i="0" sz="800" u="none" cap="none" strike="noStrike">
              <a:solidFill>
                <a:srgbClr val="002D62"/>
              </a:solidFill>
              <a:latin typeface="Arial"/>
              <a:ea typeface="Arial"/>
              <a:cs typeface="Arial"/>
              <a:sym typeface="Arial"/>
            </a:endParaRPr>
          </a:p>
        </p:txBody>
      </p:sp>
      <p:sp>
        <p:nvSpPr>
          <p:cNvPr id="128" name="Google Shape;128;p22"/>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marR="0" algn="l">
              <a:lnSpc>
                <a:spcPct val="100000"/>
              </a:lnSpc>
              <a:spcBef>
                <a:spcPts val="0"/>
              </a:spcBef>
              <a:spcAft>
                <a:spcPts val="0"/>
              </a:spcAft>
              <a:buClr>
                <a:srgbClr val="002D62"/>
              </a:buClr>
              <a:buSzPts val="2500"/>
              <a:buFont typeface="Arial Black"/>
              <a:buNone/>
              <a:defRPr b="1" i="0" sz="25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9pPr>
          </a:lstStyle>
          <a:p/>
        </p:txBody>
      </p:sp>
      <p:sp>
        <p:nvSpPr>
          <p:cNvPr id="129" name="Google Shape;129;p22"/>
          <p:cNvSpPr txBox="1"/>
          <p:nvPr>
            <p:ph idx="1" type="body"/>
          </p:nvPr>
        </p:nvSpPr>
        <p:spPr>
          <a:xfrm>
            <a:off x="-8700" y="1410725"/>
            <a:ext cx="5990100" cy="2552700"/>
          </a:xfrm>
          <a:prstGeom prst="rect">
            <a:avLst/>
          </a:prstGeom>
          <a:noFill/>
          <a:ln>
            <a:noFill/>
          </a:ln>
        </p:spPr>
        <p:txBody>
          <a:bodyPr anchorCtr="0" anchor="t" bIns="91425" lIns="504000" spcFirstLastPara="1" rIns="504000" wrap="square" tIns="91425">
            <a:noAutofit/>
          </a:bodyPr>
          <a:lstStyle>
            <a:lvl1pPr indent="-298450" lvl="0" marL="457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1pPr>
            <a:lvl2pPr indent="-298450" lvl="1" marL="914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2pPr>
            <a:lvl3pPr indent="-298450" lvl="2" marL="1371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3pPr>
            <a:lvl4pPr indent="-298450" lvl="3" marL="1828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4pPr>
            <a:lvl5pPr indent="-298450" lvl="4" marL="22860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5pPr>
            <a:lvl6pPr indent="-298450" lvl="5" marL="2743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6pPr>
            <a:lvl7pPr indent="-298450" lvl="6" marL="3200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7pPr>
            <a:lvl8pPr indent="-298450" lvl="7" marL="3657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8pPr>
            <a:lvl9pPr indent="-298450" lvl="8" marL="4114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8 1">
  <p:cSld name="TITLE_1_1_1_1_1_1_1_1_1_2_2">
    <p:spTree>
      <p:nvGrpSpPr>
        <p:cNvPr id="130" name="Shape 130"/>
        <p:cNvGrpSpPr/>
        <p:nvPr/>
      </p:nvGrpSpPr>
      <p:grpSpPr>
        <a:xfrm>
          <a:off x="0" y="0"/>
          <a:ext cx="0" cy="0"/>
          <a:chOff x="0" y="0"/>
          <a:chExt cx="0" cy="0"/>
        </a:xfrm>
      </p:grpSpPr>
      <p:sp>
        <p:nvSpPr>
          <p:cNvPr id="131" name="Google Shape;131;p23"/>
          <p:cNvSpPr/>
          <p:nvPr/>
        </p:nvSpPr>
        <p:spPr>
          <a:xfrm flipH="1" rot="-1033734">
            <a:off x="625950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002D62">
                  <a:alpha val="70980"/>
                </a:srgbClr>
              </a:gs>
              <a:gs pos="100000">
                <a:schemeClr val="lt1"/>
              </a:gs>
            </a:gsLst>
            <a:lin ang="3001153"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32" name="Google Shape;132;p23"/>
          <p:cNvPicPr preferRelativeResize="0"/>
          <p:nvPr/>
        </p:nvPicPr>
        <p:blipFill rotWithShape="1">
          <a:blip r:embed="rId2">
            <a:alphaModFix/>
          </a:blip>
          <a:srcRect b="0" l="0" r="0" t="0"/>
          <a:stretch/>
        </p:blipFill>
        <p:spPr>
          <a:xfrm>
            <a:off x="7857375" y="4716875"/>
            <a:ext cx="819757" cy="311950"/>
          </a:xfrm>
          <a:prstGeom prst="rect">
            <a:avLst/>
          </a:prstGeom>
          <a:noFill/>
          <a:ln>
            <a:noFill/>
          </a:ln>
        </p:spPr>
      </p:pic>
      <p:sp>
        <p:nvSpPr>
          <p:cNvPr id="133" name="Google Shape;133;p23"/>
          <p:cNvSpPr txBox="1"/>
          <p:nvPr/>
        </p:nvSpPr>
        <p:spPr>
          <a:xfrm>
            <a:off x="8626827" y="4754925"/>
            <a:ext cx="517200" cy="273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fld id="{00000000-1234-1234-1234-123412341234}" type="slidenum">
              <a:rPr b="1" i="0" lang="en-GB" sz="800" u="none" cap="none" strike="noStrike">
                <a:solidFill>
                  <a:srgbClr val="002D62"/>
                </a:solidFill>
                <a:latin typeface="Arial"/>
                <a:ea typeface="Arial"/>
                <a:cs typeface="Arial"/>
                <a:sym typeface="Arial"/>
              </a:rPr>
              <a:t>‹#›</a:t>
            </a:fld>
            <a:endParaRPr b="1" i="0" sz="800" u="none" cap="none" strike="noStrike">
              <a:solidFill>
                <a:srgbClr val="002D62"/>
              </a:solidFill>
              <a:latin typeface="Arial"/>
              <a:ea typeface="Arial"/>
              <a:cs typeface="Arial"/>
              <a:sym typeface="Arial"/>
            </a:endParaRPr>
          </a:p>
        </p:txBody>
      </p:sp>
      <p:sp>
        <p:nvSpPr>
          <p:cNvPr id="134" name="Google Shape;134;p23"/>
          <p:cNvSpPr txBox="1"/>
          <p:nvPr>
            <p:ph type="title"/>
          </p:nvPr>
        </p:nvSpPr>
        <p:spPr>
          <a:xfrm>
            <a:off x="0" y="0"/>
            <a:ext cx="8186400" cy="1141800"/>
          </a:xfrm>
          <a:prstGeom prst="rect">
            <a:avLst/>
          </a:prstGeom>
          <a:noFill/>
          <a:ln>
            <a:noFill/>
          </a:ln>
        </p:spPr>
        <p:txBody>
          <a:bodyPr anchorCtr="0" anchor="t" bIns="91425" lIns="504000" spcFirstLastPara="1" rIns="252000" wrap="square" tIns="504000">
            <a:noAutofit/>
          </a:bodyPr>
          <a:lstStyle>
            <a:lvl1pPr lvl="0" marR="0" algn="l">
              <a:lnSpc>
                <a:spcPct val="100000"/>
              </a:lnSpc>
              <a:spcBef>
                <a:spcPts val="0"/>
              </a:spcBef>
              <a:spcAft>
                <a:spcPts val="0"/>
              </a:spcAft>
              <a:buClr>
                <a:srgbClr val="002D62"/>
              </a:buClr>
              <a:buSzPts val="2500"/>
              <a:buFont typeface="Arial Black"/>
              <a:buNone/>
              <a:defRPr b="1" i="0" sz="25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9pPr>
          </a:lstStyle>
          <a:p/>
        </p:txBody>
      </p:sp>
      <p:sp>
        <p:nvSpPr>
          <p:cNvPr id="135" name="Google Shape;135;p23"/>
          <p:cNvSpPr txBox="1"/>
          <p:nvPr>
            <p:ph idx="1" type="body"/>
          </p:nvPr>
        </p:nvSpPr>
        <p:spPr>
          <a:xfrm>
            <a:off x="-8700" y="1410725"/>
            <a:ext cx="5990100" cy="2552700"/>
          </a:xfrm>
          <a:prstGeom prst="rect">
            <a:avLst/>
          </a:prstGeom>
          <a:noFill/>
          <a:ln>
            <a:noFill/>
          </a:ln>
        </p:spPr>
        <p:txBody>
          <a:bodyPr anchorCtr="0" anchor="t" bIns="91425" lIns="504000" spcFirstLastPara="1" rIns="504000" wrap="square" tIns="91425">
            <a:noAutofit/>
          </a:bodyPr>
          <a:lstStyle>
            <a:lvl1pPr indent="-298450" lvl="0" marL="457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1pPr>
            <a:lvl2pPr indent="-298450" lvl="1" marL="914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2pPr>
            <a:lvl3pPr indent="-298450" lvl="2" marL="1371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3pPr>
            <a:lvl4pPr indent="-298450" lvl="3" marL="1828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4pPr>
            <a:lvl5pPr indent="-298450" lvl="4" marL="22860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5pPr>
            <a:lvl6pPr indent="-298450" lvl="5" marL="2743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6pPr>
            <a:lvl7pPr indent="-298450" lvl="6" marL="3200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7pPr>
            <a:lvl8pPr indent="-298450" lvl="7" marL="3657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8pPr>
            <a:lvl9pPr indent="-298450" lvl="8" marL="4114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8 1 1">
  <p:cSld name="TITLE_1_1_1_1_1_1_1_1_1_2_1">
    <p:spTree>
      <p:nvGrpSpPr>
        <p:cNvPr id="17" name="Shape 17"/>
        <p:cNvGrpSpPr/>
        <p:nvPr/>
      </p:nvGrpSpPr>
      <p:grpSpPr>
        <a:xfrm>
          <a:off x="0" y="0"/>
          <a:ext cx="0" cy="0"/>
          <a:chOff x="0" y="0"/>
          <a:chExt cx="0" cy="0"/>
        </a:xfrm>
      </p:grpSpPr>
      <p:sp>
        <p:nvSpPr>
          <p:cNvPr id="18" name="Google Shape;18;p4"/>
          <p:cNvSpPr/>
          <p:nvPr/>
        </p:nvSpPr>
        <p:spPr>
          <a:xfrm flipH="1" rot="-1033734">
            <a:off x="625950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05C3DD">
                  <a:alpha val="20784"/>
                  <a:alpha val="20890"/>
                </a:srgbClr>
              </a:gs>
              <a:gs pos="100000">
                <a:srgbClr val="05C3DD">
                  <a:alpha val="41176"/>
                  <a:alpha val="20890"/>
                </a:srgbClr>
              </a:gs>
            </a:gsLst>
            <a:lin ang="540001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9" name="Google Shape;19;p4"/>
          <p:cNvPicPr preferRelativeResize="0"/>
          <p:nvPr/>
        </p:nvPicPr>
        <p:blipFill rotWithShape="1">
          <a:blip r:embed="rId2">
            <a:alphaModFix/>
          </a:blip>
          <a:srcRect b="0" l="0" r="0" t="0"/>
          <a:stretch/>
        </p:blipFill>
        <p:spPr>
          <a:xfrm>
            <a:off x="7857375" y="4716875"/>
            <a:ext cx="819757" cy="311950"/>
          </a:xfrm>
          <a:prstGeom prst="rect">
            <a:avLst/>
          </a:prstGeom>
          <a:noFill/>
          <a:ln>
            <a:noFill/>
          </a:ln>
        </p:spPr>
      </p:pic>
      <p:sp>
        <p:nvSpPr>
          <p:cNvPr id="20" name="Google Shape;20;p4"/>
          <p:cNvSpPr txBox="1"/>
          <p:nvPr>
            <p:ph type="title"/>
          </p:nvPr>
        </p:nvSpPr>
        <p:spPr>
          <a:xfrm>
            <a:off x="504000" y="360000"/>
            <a:ext cx="8186400" cy="11418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2D62"/>
              </a:buClr>
              <a:buSzPts val="2500"/>
              <a:buFont typeface="Arial Black"/>
              <a:buNone/>
              <a:defRPr b="1" i="0" sz="2500" u="none" cap="none" strike="noStrike">
                <a:solidFill>
                  <a:srgbClr val="002D62"/>
                </a:solidFill>
                <a:latin typeface="Arial Black"/>
                <a:ea typeface="Arial Black"/>
                <a:cs typeface="Arial Black"/>
                <a:sym typeface="Arial Black"/>
              </a:defRPr>
            </a:lvl1pPr>
            <a:lvl2pPr lvl="1" marR="0" rtl="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2pPr>
            <a:lvl3pPr lvl="2" marR="0" rtl="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3pPr>
            <a:lvl4pPr lvl="3" marR="0" rtl="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4pPr>
            <a:lvl5pPr lvl="4" marR="0" rtl="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5pPr>
            <a:lvl6pPr lvl="5" marR="0" rtl="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6pPr>
            <a:lvl7pPr lvl="6" marR="0" rtl="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7pPr>
            <a:lvl8pPr lvl="7" marR="0" rtl="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8pPr>
            <a:lvl9pPr lvl="8" marR="0" rtl="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9pPr>
          </a:lstStyle>
          <a:p/>
        </p:txBody>
      </p:sp>
      <p:sp>
        <p:nvSpPr>
          <p:cNvPr id="21" name="Google Shape;21;p4"/>
          <p:cNvSpPr txBox="1"/>
          <p:nvPr>
            <p:ph idx="1" type="body"/>
          </p:nvPr>
        </p:nvSpPr>
        <p:spPr>
          <a:xfrm>
            <a:off x="504000" y="1410725"/>
            <a:ext cx="5990100" cy="2552700"/>
          </a:xfrm>
          <a:prstGeom prst="rect">
            <a:avLst/>
          </a:prstGeom>
          <a:noFill/>
          <a:ln>
            <a:noFill/>
          </a:ln>
        </p:spPr>
        <p:txBody>
          <a:bodyPr anchorCtr="0" anchor="t" bIns="0" lIns="0" spcFirstLastPara="1" rIns="0" wrap="square" tIns="0">
            <a:noAutofit/>
          </a:bodyPr>
          <a:lstStyle>
            <a:lvl1pPr indent="-298450" lvl="0" marL="4572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1pPr>
            <a:lvl2pPr indent="-298450" lvl="1" marL="9144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2pPr>
            <a:lvl3pPr indent="-298450" lvl="2" marL="13716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3pPr>
            <a:lvl4pPr indent="-298450" lvl="3" marL="18288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4pPr>
            <a:lvl5pPr indent="-298450" lvl="4" marL="22860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5pPr>
            <a:lvl6pPr indent="-298450" lvl="5" marL="27432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6pPr>
            <a:lvl7pPr indent="-298450" lvl="6" marL="32004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7pPr>
            <a:lvl8pPr indent="-298450" lvl="7" marL="36576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8pPr>
            <a:lvl9pPr indent="-298450" lvl="8" marL="4114800" marR="0" rtl="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8 1 1 1">
  <p:cSld name="TITLE_1_1_1_1_1_1_1_1_1_2_1_1">
    <p:spTree>
      <p:nvGrpSpPr>
        <p:cNvPr id="22"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b="0" l="0" r="0" t="11793"/>
          <a:stretch/>
        </p:blipFill>
        <p:spPr>
          <a:xfrm>
            <a:off x="5203275" y="-1"/>
            <a:ext cx="3940173" cy="2606749"/>
          </a:xfrm>
          <a:prstGeom prst="rect">
            <a:avLst/>
          </a:prstGeom>
          <a:noFill/>
          <a:ln>
            <a:noFill/>
          </a:ln>
        </p:spPr>
      </p:pic>
      <p:sp>
        <p:nvSpPr>
          <p:cNvPr id="24" name="Google Shape;24;p5"/>
          <p:cNvSpPr/>
          <p:nvPr/>
        </p:nvSpPr>
        <p:spPr>
          <a:xfrm>
            <a:off x="0" y="0"/>
            <a:ext cx="9143670" cy="5143310"/>
          </a:xfrm>
          <a:custGeom>
            <a:rect b="b" l="l" r="r" t="t"/>
            <a:pathLst>
              <a:path extrusionOk="0" h="160741" w="285762">
                <a:moveTo>
                  <a:pt x="0" y="0"/>
                </a:moveTo>
                <a:lnTo>
                  <a:pt x="0" y="160741"/>
                </a:lnTo>
                <a:lnTo>
                  <a:pt x="285762" y="160741"/>
                </a:lnTo>
                <a:lnTo>
                  <a:pt x="285762" y="58593"/>
                </a:lnTo>
                <a:lnTo>
                  <a:pt x="284964" y="59248"/>
                </a:lnTo>
                <a:lnTo>
                  <a:pt x="283333" y="60522"/>
                </a:lnTo>
                <a:lnTo>
                  <a:pt x="281666" y="61748"/>
                </a:lnTo>
                <a:lnTo>
                  <a:pt x="279963" y="62927"/>
                </a:lnTo>
                <a:lnTo>
                  <a:pt x="278225" y="64046"/>
                </a:lnTo>
                <a:lnTo>
                  <a:pt x="276463" y="65118"/>
                </a:lnTo>
                <a:lnTo>
                  <a:pt x="274665" y="66154"/>
                </a:lnTo>
                <a:lnTo>
                  <a:pt x="272843" y="67118"/>
                </a:lnTo>
                <a:lnTo>
                  <a:pt x="270998" y="68047"/>
                </a:lnTo>
                <a:lnTo>
                  <a:pt x="269116" y="68916"/>
                </a:lnTo>
                <a:lnTo>
                  <a:pt x="267211" y="69726"/>
                </a:lnTo>
                <a:lnTo>
                  <a:pt x="265282" y="70488"/>
                </a:lnTo>
                <a:lnTo>
                  <a:pt x="263342" y="71202"/>
                </a:lnTo>
                <a:lnTo>
                  <a:pt x="261365" y="71845"/>
                </a:lnTo>
                <a:lnTo>
                  <a:pt x="259377" y="72441"/>
                </a:lnTo>
                <a:lnTo>
                  <a:pt x="257364" y="72976"/>
                </a:lnTo>
                <a:lnTo>
                  <a:pt x="255328" y="73465"/>
                </a:lnTo>
                <a:lnTo>
                  <a:pt x="253280" y="73881"/>
                </a:lnTo>
                <a:lnTo>
                  <a:pt x="251220" y="74250"/>
                </a:lnTo>
                <a:lnTo>
                  <a:pt x="249137" y="74548"/>
                </a:lnTo>
                <a:lnTo>
                  <a:pt x="247053" y="74786"/>
                </a:lnTo>
                <a:lnTo>
                  <a:pt x="244946" y="74977"/>
                </a:lnTo>
                <a:lnTo>
                  <a:pt x="242826" y="75084"/>
                </a:lnTo>
                <a:lnTo>
                  <a:pt x="240707" y="75143"/>
                </a:lnTo>
                <a:lnTo>
                  <a:pt x="238564" y="75143"/>
                </a:lnTo>
                <a:lnTo>
                  <a:pt x="236420" y="75072"/>
                </a:lnTo>
                <a:lnTo>
                  <a:pt x="234277" y="74929"/>
                </a:lnTo>
                <a:lnTo>
                  <a:pt x="232122" y="74727"/>
                </a:lnTo>
                <a:lnTo>
                  <a:pt x="229955" y="74465"/>
                </a:lnTo>
                <a:lnTo>
                  <a:pt x="227800" y="74131"/>
                </a:lnTo>
                <a:lnTo>
                  <a:pt x="225633" y="73726"/>
                </a:lnTo>
                <a:lnTo>
                  <a:pt x="223466" y="73250"/>
                </a:lnTo>
                <a:lnTo>
                  <a:pt x="222394" y="72988"/>
                </a:lnTo>
                <a:lnTo>
                  <a:pt x="220811" y="72583"/>
                </a:lnTo>
                <a:lnTo>
                  <a:pt x="217703" y="71655"/>
                </a:lnTo>
                <a:lnTo>
                  <a:pt x="214679" y="70607"/>
                </a:lnTo>
                <a:lnTo>
                  <a:pt x="211714" y="69440"/>
                </a:lnTo>
                <a:lnTo>
                  <a:pt x="208832" y="68154"/>
                </a:lnTo>
                <a:lnTo>
                  <a:pt x="206034" y="66737"/>
                </a:lnTo>
                <a:lnTo>
                  <a:pt x="203308" y="65225"/>
                </a:lnTo>
                <a:lnTo>
                  <a:pt x="200664" y="63594"/>
                </a:lnTo>
                <a:lnTo>
                  <a:pt x="198116" y="61867"/>
                </a:lnTo>
                <a:lnTo>
                  <a:pt x="195640" y="60034"/>
                </a:lnTo>
                <a:lnTo>
                  <a:pt x="193258" y="58093"/>
                </a:lnTo>
                <a:lnTo>
                  <a:pt x="190972" y="56069"/>
                </a:lnTo>
                <a:lnTo>
                  <a:pt x="188781" y="53961"/>
                </a:lnTo>
                <a:lnTo>
                  <a:pt x="186674" y="51759"/>
                </a:lnTo>
                <a:lnTo>
                  <a:pt x="184674" y="49472"/>
                </a:lnTo>
                <a:lnTo>
                  <a:pt x="182780" y="47115"/>
                </a:lnTo>
                <a:lnTo>
                  <a:pt x="180983" y="44674"/>
                </a:lnTo>
                <a:lnTo>
                  <a:pt x="179280" y="42162"/>
                </a:lnTo>
                <a:lnTo>
                  <a:pt x="177696" y="39590"/>
                </a:lnTo>
                <a:lnTo>
                  <a:pt x="176220" y="36947"/>
                </a:lnTo>
                <a:lnTo>
                  <a:pt x="174851" y="34244"/>
                </a:lnTo>
                <a:lnTo>
                  <a:pt x="173588" y="31481"/>
                </a:lnTo>
                <a:lnTo>
                  <a:pt x="172457" y="28671"/>
                </a:lnTo>
                <a:lnTo>
                  <a:pt x="171433" y="25814"/>
                </a:lnTo>
                <a:lnTo>
                  <a:pt x="170528" y="22897"/>
                </a:lnTo>
                <a:lnTo>
                  <a:pt x="169754" y="19956"/>
                </a:lnTo>
                <a:lnTo>
                  <a:pt x="169100" y="16967"/>
                </a:lnTo>
                <a:lnTo>
                  <a:pt x="168576" y="13943"/>
                </a:lnTo>
                <a:lnTo>
                  <a:pt x="168171" y="10883"/>
                </a:lnTo>
                <a:lnTo>
                  <a:pt x="167897" y="7799"/>
                </a:lnTo>
                <a:lnTo>
                  <a:pt x="167766" y="4691"/>
                </a:lnTo>
                <a:lnTo>
                  <a:pt x="167766" y="1572"/>
                </a:lnTo>
                <a:lnTo>
                  <a:pt x="16782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p:nvPr/>
        </p:nvSpPr>
        <p:spPr>
          <a:xfrm>
            <a:off x="4863444" y="0"/>
            <a:ext cx="4280018" cy="3459378"/>
          </a:xfrm>
          <a:custGeom>
            <a:rect b="b" l="l" r="r" t="t"/>
            <a:pathLst>
              <a:path extrusionOk="0" h="108114" w="133761">
                <a:moveTo>
                  <a:pt x="239" y="0"/>
                </a:moveTo>
                <a:lnTo>
                  <a:pt x="96" y="2250"/>
                </a:lnTo>
                <a:lnTo>
                  <a:pt x="1" y="6739"/>
                </a:lnTo>
                <a:lnTo>
                  <a:pt x="84" y="11192"/>
                </a:lnTo>
                <a:lnTo>
                  <a:pt x="382" y="15622"/>
                </a:lnTo>
                <a:lnTo>
                  <a:pt x="858" y="20015"/>
                </a:lnTo>
                <a:lnTo>
                  <a:pt x="1525" y="24361"/>
                </a:lnTo>
                <a:lnTo>
                  <a:pt x="2382" y="28660"/>
                </a:lnTo>
                <a:lnTo>
                  <a:pt x="3430" y="32898"/>
                </a:lnTo>
                <a:lnTo>
                  <a:pt x="4644" y="37089"/>
                </a:lnTo>
                <a:lnTo>
                  <a:pt x="6037" y="41209"/>
                </a:lnTo>
                <a:lnTo>
                  <a:pt x="7609" y="45257"/>
                </a:lnTo>
                <a:lnTo>
                  <a:pt x="9336" y="49234"/>
                </a:lnTo>
                <a:lnTo>
                  <a:pt x="11241" y="53128"/>
                </a:lnTo>
                <a:lnTo>
                  <a:pt x="13312" y="56938"/>
                </a:lnTo>
                <a:lnTo>
                  <a:pt x="15539" y="60653"/>
                </a:lnTo>
                <a:lnTo>
                  <a:pt x="17920" y="64273"/>
                </a:lnTo>
                <a:lnTo>
                  <a:pt x="20456" y="67785"/>
                </a:lnTo>
                <a:lnTo>
                  <a:pt x="23135" y="71202"/>
                </a:lnTo>
                <a:lnTo>
                  <a:pt x="25969" y="74489"/>
                </a:lnTo>
                <a:lnTo>
                  <a:pt x="28946" y="77668"/>
                </a:lnTo>
                <a:lnTo>
                  <a:pt x="32054" y="80716"/>
                </a:lnTo>
                <a:lnTo>
                  <a:pt x="35304" y="83633"/>
                </a:lnTo>
                <a:lnTo>
                  <a:pt x="38698" y="86419"/>
                </a:lnTo>
                <a:lnTo>
                  <a:pt x="42210" y="89062"/>
                </a:lnTo>
                <a:lnTo>
                  <a:pt x="45854" y="91563"/>
                </a:lnTo>
                <a:lnTo>
                  <a:pt x="49616" y="93908"/>
                </a:lnTo>
                <a:lnTo>
                  <a:pt x="53498" y="96099"/>
                </a:lnTo>
                <a:lnTo>
                  <a:pt x="57498" y="98123"/>
                </a:lnTo>
                <a:lnTo>
                  <a:pt x="61618" y="99981"/>
                </a:lnTo>
                <a:lnTo>
                  <a:pt x="65845" y="101672"/>
                </a:lnTo>
                <a:lnTo>
                  <a:pt x="70179" y="103172"/>
                </a:lnTo>
                <a:lnTo>
                  <a:pt x="74608" y="104494"/>
                </a:lnTo>
                <a:lnTo>
                  <a:pt x="76871" y="105077"/>
                </a:lnTo>
                <a:lnTo>
                  <a:pt x="78704" y="105517"/>
                </a:lnTo>
                <a:lnTo>
                  <a:pt x="82371" y="106291"/>
                </a:lnTo>
                <a:lnTo>
                  <a:pt x="86027" y="106922"/>
                </a:lnTo>
                <a:lnTo>
                  <a:pt x="89682" y="107423"/>
                </a:lnTo>
                <a:lnTo>
                  <a:pt x="93326" y="107792"/>
                </a:lnTo>
                <a:lnTo>
                  <a:pt x="96969" y="108018"/>
                </a:lnTo>
                <a:lnTo>
                  <a:pt x="100589" y="108113"/>
                </a:lnTo>
                <a:lnTo>
                  <a:pt x="104197" y="108077"/>
                </a:lnTo>
                <a:lnTo>
                  <a:pt x="107780" y="107923"/>
                </a:lnTo>
                <a:lnTo>
                  <a:pt x="111341" y="107637"/>
                </a:lnTo>
                <a:lnTo>
                  <a:pt x="114877" y="107220"/>
                </a:lnTo>
                <a:lnTo>
                  <a:pt x="118389" y="106684"/>
                </a:lnTo>
                <a:lnTo>
                  <a:pt x="121866" y="106029"/>
                </a:lnTo>
                <a:lnTo>
                  <a:pt x="125319" y="105256"/>
                </a:lnTo>
                <a:lnTo>
                  <a:pt x="128724" y="104363"/>
                </a:lnTo>
                <a:lnTo>
                  <a:pt x="132094" y="103350"/>
                </a:lnTo>
                <a:lnTo>
                  <a:pt x="133761" y="102803"/>
                </a:lnTo>
                <a:lnTo>
                  <a:pt x="133761" y="58593"/>
                </a:lnTo>
                <a:lnTo>
                  <a:pt x="132951" y="59248"/>
                </a:lnTo>
                <a:lnTo>
                  <a:pt x="131320" y="60522"/>
                </a:lnTo>
                <a:lnTo>
                  <a:pt x="129653" y="61748"/>
                </a:lnTo>
                <a:lnTo>
                  <a:pt x="127962" y="62927"/>
                </a:lnTo>
                <a:lnTo>
                  <a:pt x="126224" y="64046"/>
                </a:lnTo>
                <a:lnTo>
                  <a:pt x="124462" y="65118"/>
                </a:lnTo>
                <a:lnTo>
                  <a:pt x="122664" y="66154"/>
                </a:lnTo>
                <a:lnTo>
                  <a:pt x="120842" y="67118"/>
                </a:lnTo>
                <a:lnTo>
                  <a:pt x="118997" y="68047"/>
                </a:lnTo>
                <a:lnTo>
                  <a:pt x="117115" y="68916"/>
                </a:lnTo>
                <a:lnTo>
                  <a:pt x="115210" y="69726"/>
                </a:lnTo>
                <a:lnTo>
                  <a:pt x="113281" y="70488"/>
                </a:lnTo>
                <a:lnTo>
                  <a:pt x="111329" y="71202"/>
                </a:lnTo>
                <a:lnTo>
                  <a:pt x="109364" y="71845"/>
                </a:lnTo>
                <a:lnTo>
                  <a:pt x="107364" y="72441"/>
                </a:lnTo>
                <a:lnTo>
                  <a:pt x="105352" y="72976"/>
                </a:lnTo>
                <a:lnTo>
                  <a:pt x="103327" y="73465"/>
                </a:lnTo>
                <a:lnTo>
                  <a:pt x="101279" y="73881"/>
                </a:lnTo>
                <a:lnTo>
                  <a:pt x="99220" y="74250"/>
                </a:lnTo>
                <a:lnTo>
                  <a:pt x="97136" y="74548"/>
                </a:lnTo>
                <a:lnTo>
                  <a:pt x="95040" y="74786"/>
                </a:lnTo>
                <a:lnTo>
                  <a:pt x="92945" y="74977"/>
                </a:lnTo>
                <a:lnTo>
                  <a:pt x="90825" y="75084"/>
                </a:lnTo>
                <a:lnTo>
                  <a:pt x="88694" y="75143"/>
                </a:lnTo>
                <a:lnTo>
                  <a:pt x="86563" y="75143"/>
                </a:lnTo>
                <a:lnTo>
                  <a:pt x="84419" y="75072"/>
                </a:lnTo>
                <a:lnTo>
                  <a:pt x="82276" y="74929"/>
                </a:lnTo>
                <a:lnTo>
                  <a:pt x="80121" y="74727"/>
                </a:lnTo>
                <a:lnTo>
                  <a:pt x="77954" y="74465"/>
                </a:lnTo>
                <a:lnTo>
                  <a:pt x="75799" y="74131"/>
                </a:lnTo>
                <a:lnTo>
                  <a:pt x="73632" y="73726"/>
                </a:lnTo>
                <a:lnTo>
                  <a:pt x="71465" y="73250"/>
                </a:lnTo>
                <a:lnTo>
                  <a:pt x="70381" y="72988"/>
                </a:lnTo>
                <a:lnTo>
                  <a:pt x="70405" y="72988"/>
                </a:lnTo>
                <a:lnTo>
                  <a:pt x="68822" y="72583"/>
                </a:lnTo>
                <a:lnTo>
                  <a:pt x="65714" y="71655"/>
                </a:lnTo>
                <a:lnTo>
                  <a:pt x="62690" y="70607"/>
                </a:lnTo>
                <a:lnTo>
                  <a:pt x="59725" y="69440"/>
                </a:lnTo>
                <a:lnTo>
                  <a:pt x="56843" y="68154"/>
                </a:lnTo>
                <a:lnTo>
                  <a:pt x="54045" y="66737"/>
                </a:lnTo>
                <a:lnTo>
                  <a:pt x="51319" y="65225"/>
                </a:lnTo>
                <a:lnTo>
                  <a:pt x="48675" y="63594"/>
                </a:lnTo>
                <a:lnTo>
                  <a:pt x="46127" y="61867"/>
                </a:lnTo>
                <a:lnTo>
                  <a:pt x="43651" y="60034"/>
                </a:lnTo>
                <a:lnTo>
                  <a:pt x="41269" y="58093"/>
                </a:lnTo>
                <a:lnTo>
                  <a:pt x="38983" y="56069"/>
                </a:lnTo>
                <a:lnTo>
                  <a:pt x="36792" y="53961"/>
                </a:lnTo>
                <a:lnTo>
                  <a:pt x="34685" y="51759"/>
                </a:lnTo>
                <a:lnTo>
                  <a:pt x="32685" y="49472"/>
                </a:lnTo>
                <a:lnTo>
                  <a:pt x="30791" y="47115"/>
                </a:lnTo>
                <a:lnTo>
                  <a:pt x="28994" y="44674"/>
                </a:lnTo>
                <a:lnTo>
                  <a:pt x="27291" y="42162"/>
                </a:lnTo>
                <a:lnTo>
                  <a:pt x="25707" y="39590"/>
                </a:lnTo>
                <a:lnTo>
                  <a:pt x="24231" y="36947"/>
                </a:lnTo>
                <a:lnTo>
                  <a:pt x="22862" y="34244"/>
                </a:lnTo>
                <a:lnTo>
                  <a:pt x="21599" y="31481"/>
                </a:lnTo>
                <a:lnTo>
                  <a:pt x="20468" y="28671"/>
                </a:lnTo>
                <a:lnTo>
                  <a:pt x="19444" y="25814"/>
                </a:lnTo>
                <a:lnTo>
                  <a:pt x="18539" y="22897"/>
                </a:lnTo>
                <a:lnTo>
                  <a:pt x="17765" y="19956"/>
                </a:lnTo>
                <a:lnTo>
                  <a:pt x="17111" y="16967"/>
                </a:lnTo>
                <a:lnTo>
                  <a:pt x="16587" y="13943"/>
                </a:lnTo>
                <a:lnTo>
                  <a:pt x="16182" y="10883"/>
                </a:lnTo>
                <a:lnTo>
                  <a:pt x="15908" y="7799"/>
                </a:lnTo>
                <a:lnTo>
                  <a:pt x="15777" y="4691"/>
                </a:lnTo>
                <a:lnTo>
                  <a:pt x="15777" y="1572"/>
                </a:lnTo>
                <a:lnTo>
                  <a:pt x="158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 name="Google Shape;26;p5"/>
          <p:cNvPicPr preferRelativeResize="0"/>
          <p:nvPr/>
        </p:nvPicPr>
        <p:blipFill rotWithShape="1">
          <a:blip r:embed="rId3">
            <a:alphaModFix/>
          </a:blip>
          <a:srcRect b="0" l="0" r="0" t="0"/>
          <a:stretch/>
        </p:blipFill>
        <p:spPr>
          <a:xfrm>
            <a:off x="7933575" y="4640675"/>
            <a:ext cx="819757" cy="311950"/>
          </a:xfrm>
          <a:prstGeom prst="rect">
            <a:avLst/>
          </a:prstGeom>
          <a:noFill/>
          <a:ln>
            <a:noFill/>
          </a:ln>
        </p:spPr>
      </p:pic>
      <p:sp>
        <p:nvSpPr>
          <p:cNvPr id="27" name="Google Shape;27;p5"/>
          <p:cNvSpPr txBox="1"/>
          <p:nvPr>
            <p:ph type="title"/>
          </p:nvPr>
        </p:nvSpPr>
        <p:spPr>
          <a:xfrm>
            <a:off x="504000" y="360000"/>
            <a:ext cx="8186400" cy="11418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2D62"/>
              </a:buClr>
              <a:buSzPts val="2500"/>
              <a:buFont typeface="Arial Black"/>
              <a:buNone/>
              <a:defRPr b="1" i="0" sz="25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9pPr>
          </a:lstStyle>
          <a:p/>
        </p:txBody>
      </p:sp>
      <p:sp>
        <p:nvSpPr>
          <p:cNvPr id="28" name="Google Shape;28;p5"/>
          <p:cNvSpPr txBox="1"/>
          <p:nvPr>
            <p:ph idx="1" type="body"/>
          </p:nvPr>
        </p:nvSpPr>
        <p:spPr>
          <a:xfrm>
            <a:off x="504000" y="1410725"/>
            <a:ext cx="5990100" cy="2552700"/>
          </a:xfrm>
          <a:prstGeom prst="rect">
            <a:avLst/>
          </a:prstGeom>
          <a:noFill/>
          <a:ln>
            <a:noFill/>
          </a:ln>
        </p:spPr>
        <p:txBody>
          <a:bodyPr anchorCtr="0" anchor="t" bIns="0" lIns="0" spcFirstLastPara="1" rIns="0" wrap="square" tIns="0">
            <a:noAutofit/>
          </a:bodyPr>
          <a:lstStyle>
            <a:lvl1pPr indent="-298450" lvl="0" marL="457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1pPr>
            <a:lvl2pPr indent="-298450" lvl="1" marL="914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2pPr>
            <a:lvl3pPr indent="-298450" lvl="2" marL="1371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3pPr>
            <a:lvl4pPr indent="-298450" lvl="3" marL="1828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4pPr>
            <a:lvl5pPr indent="-298450" lvl="4" marL="22860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5pPr>
            <a:lvl6pPr indent="-298450" lvl="5" marL="2743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6pPr>
            <a:lvl7pPr indent="-298450" lvl="6" marL="3200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7pPr>
            <a:lvl8pPr indent="-298450" lvl="7" marL="3657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8pPr>
            <a:lvl9pPr indent="-298450" lvl="8" marL="4114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9pPr>
          </a:lstStyle>
          <a:p/>
        </p:txBody>
      </p:sp>
      <p:sp>
        <p:nvSpPr>
          <p:cNvPr id="29" name="Google Shape;29;p5"/>
          <p:cNvSpPr/>
          <p:nvPr/>
        </p:nvSpPr>
        <p:spPr>
          <a:xfrm>
            <a:off x="4863444" y="0"/>
            <a:ext cx="4280018" cy="3459378"/>
          </a:xfrm>
          <a:custGeom>
            <a:rect b="b" l="l" r="r" t="t"/>
            <a:pathLst>
              <a:path extrusionOk="0" h="108114" w="133761">
                <a:moveTo>
                  <a:pt x="239" y="0"/>
                </a:moveTo>
                <a:lnTo>
                  <a:pt x="96" y="2250"/>
                </a:lnTo>
                <a:lnTo>
                  <a:pt x="1" y="6739"/>
                </a:lnTo>
                <a:lnTo>
                  <a:pt x="84" y="11192"/>
                </a:lnTo>
                <a:lnTo>
                  <a:pt x="382" y="15622"/>
                </a:lnTo>
                <a:lnTo>
                  <a:pt x="858" y="20015"/>
                </a:lnTo>
                <a:lnTo>
                  <a:pt x="1525" y="24361"/>
                </a:lnTo>
                <a:lnTo>
                  <a:pt x="2382" y="28660"/>
                </a:lnTo>
                <a:lnTo>
                  <a:pt x="3430" y="32898"/>
                </a:lnTo>
                <a:lnTo>
                  <a:pt x="4644" y="37089"/>
                </a:lnTo>
                <a:lnTo>
                  <a:pt x="6037" y="41209"/>
                </a:lnTo>
                <a:lnTo>
                  <a:pt x="7609" y="45257"/>
                </a:lnTo>
                <a:lnTo>
                  <a:pt x="9336" y="49234"/>
                </a:lnTo>
                <a:lnTo>
                  <a:pt x="11241" y="53128"/>
                </a:lnTo>
                <a:lnTo>
                  <a:pt x="13312" y="56938"/>
                </a:lnTo>
                <a:lnTo>
                  <a:pt x="15539" y="60653"/>
                </a:lnTo>
                <a:lnTo>
                  <a:pt x="17920" y="64273"/>
                </a:lnTo>
                <a:lnTo>
                  <a:pt x="20456" y="67785"/>
                </a:lnTo>
                <a:lnTo>
                  <a:pt x="23135" y="71202"/>
                </a:lnTo>
                <a:lnTo>
                  <a:pt x="25969" y="74489"/>
                </a:lnTo>
                <a:lnTo>
                  <a:pt x="28946" y="77668"/>
                </a:lnTo>
                <a:lnTo>
                  <a:pt x="32054" y="80716"/>
                </a:lnTo>
                <a:lnTo>
                  <a:pt x="35304" y="83633"/>
                </a:lnTo>
                <a:lnTo>
                  <a:pt x="38698" y="86419"/>
                </a:lnTo>
                <a:lnTo>
                  <a:pt x="42210" y="89062"/>
                </a:lnTo>
                <a:lnTo>
                  <a:pt x="45854" y="91563"/>
                </a:lnTo>
                <a:lnTo>
                  <a:pt x="49616" y="93908"/>
                </a:lnTo>
                <a:lnTo>
                  <a:pt x="53498" y="96099"/>
                </a:lnTo>
                <a:lnTo>
                  <a:pt x="57498" y="98123"/>
                </a:lnTo>
                <a:lnTo>
                  <a:pt x="61618" y="99981"/>
                </a:lnTo>
                <a:lnTo>
                  <a:pt x="65845" y="101672"/>
                </a:lnTo>
                <a:lnTo>
                  <a:pt x="70179" y="103172"/>
                </a:lnTo>
                <a:lnTo>
                  <a:pt x="74608" y="104494"/>
                </a:lnTo>
                <a:lnTo>
                  <a:pt x="76871" y="105077"/>
                </a:lnTo>
                <a:lnTo>
                  <a:pt x="78704" y="105517"/>
                </a:lnTo>
                <a:lnTo>
                  <a:pt x="82371" y="106291"/>
                </a:lnTo>
                <a:lnTo>
                  <a:pt x="86027" y="106922"/>
                </a:lnTo>
                <a:lnTo>
                  <a:pt x="89682" y="107423"/>
                </a:lnTo>
                <a:lnTo>
                  <a:pt x="93326" y="107792"/>
                </a:lnTo>
                <a:lnTo>
                  <a:pt x="96969" y="108018"/>
                </a:lnTo>
                <a:lnTo>
                  <a:pt x="100589" y="108113"/>
                </a:lnTo>
                <a:lnTo>
                  <a:pt x="104197" y="108077"/>
                </a:lnTo>
                <a:lnTo>
                  <a:pt x="107780" y="107923"/>
                </a:lnTo>
                <a:lnTo>
                  <a:pt x="111341" y="107637"/>
                </a:lnTo>
                <a:lnTo>
                  <a:pt x="114877" y="107220"/>
                </a:lnTo>
                <a:lnTo>
                  <a:pt x="118389" y="106684"/>
                </a:lnTo>
                <a:lnTo>
                  <a:pt x="121866" y="106029"/>
                </a:lnTo>
                <a:lnTo>
                  <a:pt x="125319" y="105256"/>
                </a:lnTo>
                <a:lnTo>
                  <a:pt x="128724" y="104363"/>
                </a:lnTo>
                <a:lnTo>
                  <a:pt x="132094" y="103350"/>
                </a:lnTo>
                <a:lnTo>
                  <a:pt x="133761" y="102803"/>
                </a:lnTo>
                <a:lnTo>
                  <a:pt x="133761" y="58593"/>
                </a:lnTo>
                <a:lnTo>
                  <a:pt x="132951" y="59248"/>
                </a:lnTo>
                <a:lnTo>
                  <a:pt x="131320" y="60522"/>
                </a:lnTo>
                <a:lnTo>
                  <a:pt x="129653" y="61748"/>
                </a:lnTo>
                <a:lnTo>
                  <a:pt x="127962" y="62927"/>
                </a:lnTo>
                <a:lnTo>
                  <a:pt x="126224" y="64046"/>
                </a:lnTo>
                <a:lnTo>
                  <a:pt x="124462" y="65118"/>
                </a:lnTo>
                <a:lnTo>
                  <a:pt x="122664" y="66154"/>
                </a:lnTo>
                <a:lnTo>
                  <a:pt x="120842" y="67118"/>
                </a:lnTo>
                <a:lnTo>
                  <a:pt x="118997" y="68047"/>
                </a:lnTo>
                <a:lnTo>
                  <a:pt x="117115" y="68916"/>
                </a:lnTo>
                <a:lnTo>
                  <a:pt x="115210" y="69726"/>
                </a:lnTo>
                <a:lnTo>
                  <a:pt x="113281" y="70488"/>
                </a:lnTo>
                <a:lnTo>
                  <a:pt x="111329" y="71202"/>
                </a:lnTo>
                <a:lnTo>
                  <a:pt x="109364" y="71845"/>
                </a:lnTo>
                <a:lnTo>
                  <a:pt x="107364" y="72441"/>
                </a:lnTo>
                <a:lnTo>
                  <a:pt x="105352" y="72976"/>
                </a:lnTo>
                <a:lnTo>
                  <a:pt x="103327" y="73465"/>
                </a:lnTo>
                <a:lnTo>
                  <a:pt x="101279" y="73881"/>
                </a:lnTo>
                <a:lnTo>
                  <a:pt x="99220" y="74250"/>
                </a:lnTo>
                <a:lnTo>
                  <a:pt x="97136" y="74548"/>
                </a:lnTo>
                <a:lnTo>
                  <a:pt x="95040" y="74786"/>
                </a:lnTo>
                <a:lnTo>
                  <a:pt x="92945" y="74977"/>
                </a:lnTo>
                <a:lnTo>
                  <a:pt x="90825" y="75084"/>
                </a:lnTo>
                <a:lnTo>
                  <a:pt x="88694" y="75143"/>
                </a:lnTo>
                <a:lnTo>
                  <a:pt x="86563" y="75143"/>
                </a:lnTo>
                <a:lnTo>
                  <a:pt x="84419" y="75072"/>
                </a:lnTo>
                <a:lnTo>
                  <a:pt x="82276" y="74929"/>
                </a:lnTo>
                <a:lnTo>
                  <a:pt x="80121" y="74727"/>
                </a:lnTo>
                <a:lnTo>
                  <a:pt x="77954" y="74465"/>
                </a:lnTo>
                <a:lnTo>
                  <a:pt x="75799" y="74131"/>
                </a:lnTo>
                <a:lnTo>
                  <a:pt x="73632" y="73726"/>
                </a:lnTo>
                <a:lnTo>
                  <a:pt x="71465" y="73250"/>
                </a:lnTo>
                <a:lnTo>
                  <a:pt x="70381" y="72988"/>
                </a:lnTo>
                <a:lnTo>
                  <a:pt x="70405" y="72988"/>
                </a:lnTo>
                <a:lnTo>
                  <a:pt x="68822" y="72583"/>
                </a:lnTo>
                <a:lnTo>
                  <a:pt x="65714" y="71655"/>
                </a:lnTo>
                <a:lnTo>
                  <a:pt x="62690" y="70607"/>
                </a:lnTo>
                <a:lnTo>
                  <a:pt x="59725" y="69440"/>
                </a:lnTo>
                <a:lnTo>
                  <a:pt x="56843" y="68154"/>
                </a:lnTo>
                <a:lnTo>
                  <a:pt x="54045" y="66737"/>
                </a:lnTo>
                <a:lnTo>
                  <a:pt x="51319" y="65225"/>
                </a:lnTo>
                <a:lnTo>
                  <a:pt x="48675" y="63594"/>
                </a:lnTo>
                <a:lnTo>
                  <a:pt x="46127" y="61867"/>
                </a:lnTo>
                <a:lnTo>
                  <a:pt x="43651" y="60034"/>
                </a:lnTo>
                <a:lnTo>
                  <a:pt x="41269" y="58093"/>
                </a:lnTo>
                <a:lnTo>
                  <a:pt x="38983" y="56069"/>
                </a:lnTo>
                <a:lnTo>
                  <a:pt x="36792" y="53961"/>
                </a:lnTo>
                <a:lnTo>
                  <a:pt x="34685" y="51759"/>
                </a:lnTo>
                <a:lnTo>
                  <a:pt x="32685" y="49472"/>
                </a:lnTo>
                <a:lnTo>
                  <a:pt x="30791" y="47115"/>
                </a:lnTo>
                <a:lnTo>
                  <a:pt x="28994" y="44674"/>
                </a:lnTo>
                <a:lnTo>
                  <a:pt x="27291" y="42162"/>
                </a:lnTo>
                <a:lnTo>
                  <a:pt x="25707" y="39590"/>
                </a:lnTo>
                <a:lnTo>
                  <a:pt x="24231" y="36947"/>
                </a:lnTo>
                <a:lnTo>
                  <a:pt x="22862" y="34244"/>
                </a:lnTo>
                <a:lnTo>
                  <a:pt x="21599" y="31481"/>
                </a:lnTo>
                <a:lnTo>
                  <a:pt x="20468" y="28671"/>
                </a:lnTo>
                <a:lnTo>
                  <a:pt x="19444" y="25814"/>
                </a:lnTo>
                <a:lnTo>
                  <a:pt x="18539" y="22897"/>
                </a:lnTo>
                <a:lnTo>
                  <a:pt x="17765" y="19956"/>
                </a:lnTo>
                <a:lnTo>
                  <a:pt x="17111" y="16967"/>
                </a:lnTo>
                <a:lnTo>
                  <a:pt x="16587" y="13943"/>
                </a:lnTo>
                <a:lnTo>
                  <a:pt x="16182" y="10883"/>
                </a:lnTo>
                <a:lnTo>
                  <a:pt x="15908" y="7799"/>
                </a:lnTo>
                <a:lnTo>
                  <a:pt x="15777" y="4691"/>
                </a:lnTo>
                <a:lnTo>
                  <a:pt x="15777" y="1572"/>
                </a:lnTo>
                <a:lnTo>
                  <a:pt x="15837" y="0"/>
                </a:lnTo>
                <a:close/>
              </a:path>
            </a:pathLst>
          </a:custGeom>
          <a:gradFill>
            <a:gsLst>
              <a:gs pos="0">
                <a:srgbClr val="05C3DD">
                  <a:alpha val="20784"/>
                </a:srgbClr>
              </a:gs>
              <a:gs pos="100000">
                <a:srgbClr val="05C3DD">
                  <a:alpha val="41176"/>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8 1 1 1 1">
  <p:cSld name="TITLE_1_1_1_1_1_1_1_1_1_2_1_1_1">
    <p:spTree>
      <p:nvGrpSpPr>
        <p:cNvPr id="30" name="Shape 30"/>
        <p:cNvGrpSpPr/>
        <p:nvPr/>
      </p:nvGrpSpPr>
      <p:grpSpPr>
        <a:xfrm>
          <a:off x="0" y="0"/>
          <a:ext cx="0" cy="0"/>
          <a:chOff x="0" y="0"/>
          <a:chExt cx="0" cy="0"/>
        </a:xfrm>
      </p:grpSpPr>
      <p:pic>
        <p:nvPicPr>
          <p:cNvPr id="31" name="Google Shape;31;p6"/>
          <p:cNvPicPr preferRelativeResize="0"/>
          <p:nvPr/>
        </p:nvPicPr>
        <p:blipFill>
          <a:blip r:embed="rId2">
            <a:alphaModFix/>
          </a:blip>
          <a:stretch>
            <a:fillRect/>
          </a:stretch>
        </p:blipFill>
        <p:spPr>
          <a:xfrm>
            <a:off x="4567350" y="0"/>
            <a:ext cx="4576675" cy="2667001"/>
          </a:xfrm>
          <a:prstGeom prst="rect">
            <a:avLst/>
          </a:prstGeom>
          <a:noFill/>
          <a:ln>
            <a:noFill/>
          </a:ln>
        </p:spPr>
      </p:pic>
      <p:sp>
        <p:nvSpPr>
          <p:cNvPr id="32" name="Google Shape;32;p6"/>
          <p:cNvSpPr/>
          <p:nvPr/>
        </p:nvSpPr>
        <p:spPr>
          <a:xfrm>
            <a:off x="0" y="0"/>
            <a:ext cx="9143670" cy="5143310"/>
          </a:xfrm>
          <a:custGeom>
            <a:rect b="b" l="l" r="r" t="t"/>
            <a:pathLst>
              <a:path extrusionOk="0" h="160741" w="285762">
                <a:moveTo>
                  <a:pt x="0" y="0"/>
                </a:moveTo>
                <a:lnTo>
                  <a:pt x="0" y="160741"/>
                </a:lnTo>
                <a:lnTo>
                  <a:pt x="285762" y="160741"/>
                </a:lnTo>
                <a:lnTo>
                  <a:pt x="285762" y="58593"/>
                </a:lnTo>
                <a:lnTo>
                  <a:pt x="284964" y="59248"/>
                </a:lnTo>
                <a:lnTo>
                  <a:pt x="283333" y="60522"/>
                </a:lnTo>
                <a:lnTo>
                  <a:pt x="281666" y="61748"/>
                </a:lnTo>
                <a:lnTo>
                  <a:pt x="279963" y="62927"/>
                </a:lnTo>
                <a:lnTo>
                  <a:pt x="278225" y="64046"/>
                </a:lnTo>
                <a:lnTo>
                  <a:pt x="276463" y="65118"/>
                </a:lnTo>
                <a:lnTo>
                  <a:pt x="274665" y="66154"/>
                </a:lnTo>
                <a:lnTo>
                  <a:pt x="272843" y="67118"/>
                </a:lnTo>
                <a:lnTo>
                  <a:pt x="270998" y="68047"/>
                </a:lnTo>
                <a:lnTo>
                  <a:pt x="269116" y="68916"/>
                </a:lnTo>
                <a:lnTo>
                  <a:pt x="267211" y="69726"/>
                </a:lnTo>
                <a:lnTo>
                  <a:pt x="265282" y="70488"/>
                </a:lnTo>
                <a:lnTo>
                  <a:pt x="263342" y="71202"/>
                </a:lnTo>
                <a:lnTo>
                  <a:pt x="261365" y="71845"/>
                </a:lnTo>
                <a:lnTo>
                  <a:pt x="259377" y="72441"/>
                </a:lnTo>
                <a:lnTo>
                  <a:pt x="257364" y="72976"/>
                </a:lnTo>
                <a:lnTo>
                  <a:pt x="255328" y="73465"/>
                </a:lnTo>
                <a:lnTo>
                  <a:pt x="253280" y="73881"/>
                </a:lnTo>
                <a:lnTo>
                  <a:pt x="251220" y="74250"/>
                </a:lnTo>
                <a:lnTo>
                  <a:pt x="249137" y="74548"/>
                </a:lnTo>
                <a:lnTo>
                  <a:pt x="247053" y="74786"/>
                </a:lnTo>
                <a:lnTo>
                  <a:pt x="244946" y="74977"/>
                </a:lnTo>
                <a:lnTo>
                  <a:pt x="242826" y="75084"/>
                </a:lnTo>
                <a:lnTo>
                  <a:pt x="240707" y="75143"/>
                </a:lnTo>
                <a:lnTo>
                  <a:pt x="238564" y="75143"/>
                </a:lnTo>
                <a:lnTo>
                  <a:pt x="236420" y="75072"/>
                </a:lnTo>
                <a:lnTo>
                  <a:pt x="234277" y="74929"/>
                </a:lnTo>
                <a:lnTo>
                  <a:pt x="232122" y="74727"/>
                </a:lnTo>
                <a:lnTo>
                  <a:pt x="229955" y="74465"/>
                </a:lnTo>
                <a:lnTo>
                  <a:pt x="227800" y="74131"/>
                </a:lnTo>
                <a:lnTo>
                  <a:pt x="225633" y="73726"/>
                </a:lnTo>
                <a:lnTo>
                  <a:pt x="223466" y="73250"/>
                </a:lnTo>
                <a:lnTo>
                  <a:pt x="222394" y="72988"/>
                </a:lnTo>
                <a:lnTo>
                  <a:pt x="220811" y="72583"/>
                </a:lnTo>
                <a:lnTo>
                  <a:pt x="217703" y="71655"/>
                </a:lnTo>
                <a:lnTo>
                  <a:pt x="214679" y="70607"/>
                </a:lnTo>
                <a:lnTo>
                  <a:pt x="211714" y="69440"/>
                </a:lnTo>
                <a:lnTo>
                  <a:pt x="208832" y="68154"/>
                </a:lnTo>
                <a:lnTo>
                  <a:pt x="206034" y="66737"/>
                </a:lnTo>
                <a:lnTo>
                  <a:pt x="203308" y="65225"/>
                </a:lnTo>
                <a:lnTo>
                  <a:pt x="200664" y="63594"/>
                </a:lnTo>
                <a:lnTo>
                  <a:pt x="198116" y="61867"/>
                </a:lnTo>
                <a:lnTo>
                  <a:pt x="195640" y="60034"/>
                </a:lnTo>
                <a:lnTo>
                  <a:pt x="193258" y="58093"/>
                </a:lnTo>
                <a:lnTo>
                  <a:pt x="190972" y="56069"/>
                </a:lnTo>
                <a:lnTo>
                  <a:pt x="188781" y="53961"/>
                </a:lnTo>
                <a:lnTo>
                  <a:pt x="186674" y="51759"/>
                </a:lnTo>
                <a:lnTo>
                  <a:pt x="184674" y="49472"/>
                </a:lnTo>
                <a:lnTo>
                  <a:pt x="182780" y="47115"/>
                </a:lnTo>
                <a:lnTo>
                  <a:pt x="180983" y="44674"/>
                </a:lnTo>
                <a:lnTo>
                  <a:pt x="179280" y="42162"/>
                </a:lnTo>
                <a:lnTo>
                  <a:pt x="177696" y="39590"/>
                </a:lnTo>
                <a:lnTo>
                  <a:pt x="176220" y="36947"/>
                </a:lnTo>
                <a:lnTo>
                  <a:pt x="174851" y="34244"/>
                </a:lnTo>
                <a:lnTo>
                  <a:pt x="173588" y="31481"/>
                </a:lnTo>
                <a:lnTo>
                  <a:pt x="172457" y="28671"/>
                </a:lnTo>
                <a:lnTo>
                  <a:pt x="171433" y="25814"/>
                </a:lnTo>
                <a:lnTo>
                  <a:pt x="170528" y="22897"/>
                </a:lnTo>
                <a:lnTo>
                  <a:pt x="169754" y="19956"/>
                </a:lnTo>
                <a:lnTo>
                  <a:pt x="169100" y="16967"/>
                </a:lnTo>
                <a:lnTo>
                  <a:pt x="168576" y="13943"/>
                </a:lnTo>
                <a:lnTo>
                  <a:pt x="168171" y="10883"/>
                </a:lnTo>
                <a:lnTo>
                  <a:pt x="167897" y="7799"/>
                </a:lnTo>
                <a:lnTo>
                  <a:pt x="167766" y="4691"/>
                </a:lnTo>
                <a:lnTo>
                  <a:pt x="167766" y="1572"/>
                </a:lnTo>
                <a:lnTo>
                  <a:pt x="167826"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4863444" y="0"/>
            <a:ext cx="4280018" cy="3459378"/>
          </a:xfrm>
          <a:custGeom>
            <a:rect b="b" l="l" r="r" t="t"/>
            <a:pathLst>
              <a:path extrusionOk="0" h="108114" w="133761">
                <a:moveTo>
                  <a:pt x="239" y="0"/>
                </a:moveTo>
                <a:lnTo>
                  <a:pt x="96" y="2250"/>
                </a:lnTo>
                <a:lnTo>
                  <a:pt x="1" y="6739"/>
                </a:lnTo>
                <a:lnTo>
                  <a:pt x="84" y="11192"/>
                </a:lnTo>
                <a:lnTo>
                  <a:pt x="382" y="15622"/>
                </a:lnTo>
                <a:lnTo>
                  <a:pt x="858" y="20015"/>
                </a:lnTo>
                <a:lnTo>
                  <a:pt x="1525" y="24361"/>
                </a:lnTo>
                <a:lnTo>
                  <a:pt x="2382" y="28660"/>
                </a:lnTo>
                <a:lnTo>
                  <a:pt x="3430" y="32898"/>
                </a:lnTo>
                <a:lnTo>
                  <a:pt x="4644" y="37089"/>
                </a:lnTo>
                <a:lnTo>
                  <a:pt x="6037" y="41209"/>
                </a:lnTo>
                <a:lnTo>
                  <a:pt x="7609" y="45257"/>
                </a:lnTo>
                <a:lnTo>
                  <a:pt x="9336" y="49234"/>
                </a:lnTo>
                <a:lnTo>
                  <a:pt x="11241" y="53128"/>
                </a:lnTo>
                <a:lnTo>
                  <a:pt x="13312" y="56938"/>
                </a:lnTo>
                <a:lnTo>
                  <a:pt x="15539" y="60653"/>
                </a:lnTo>
                <a:lnTo>
                  <a:pt x="17920" y="64273"/>
                </a:lnTo>
                <a:lnTo>
                  <a:pt x="20456" y="67785"/>
                </a:lnTo>
                <a:lnTo>
                  <a:pt x="23135" y="71202"/>
                </a:lnTo>
                <a:lnTo>
                  <a:pt x="25969" y="74489"/>
                </a:lnTo>
                <a:lnTo>
                  <a:pt x="28946" y="77668"/>
                </a:lnTo>
                <a:lnTo>
                  <a:pt x="32054" y="80716"/>
                </a:lnTo>
                <a:lnTo>
                  <a:pt x="35304" y="83633"/>
                </a:lnTo>
                <a:lnTo>
                  <a:pt x="38698" y="86419"/>
                </a:lnTo>
                <a:lnTo>
                  <a:pt x="42210" y="89062"/>
                </a:lnTo>
                <a:lnTo>
                  <a:pt x="45854" y="91563"/>
                </a:lnTo>
                <a:lnTo>
                  <a:pt x="49616" y="93908"/>
                </a:lnTo>
                <a:lnTo>
                  <a:pt x="53498" y="96099"/>
                </a:lnTo>
                <a:lnTo>
                  <a:pt x="57498" y="98123"/>
                </a:lnTo>
                <a:lnTo>
                  <a:pt x="61618" y="99981"/>
                </a:lnTo>
                <a:lnTo>
                  <a:pt x="65845" y="101672"/>
                </a:lnTo>
                <a:lnTo>
                  <a:pt x="70179" y="103172"/>
                </a:lnTo>
                <a:lnTo>
                  <a:pt x="74608" y="104494"/>
                </a:lnTo>
                <a:lnTo>
                  <a:pt x="76871" y="105077"/>
                </a:lnTo>
                <a:lnTo>
                  <a:pt x="78704" y="105517"/>
                </a:lnTo>
                <a:lnTo>
                  <a:pt x="82371" y="106291"/>
                </a:lnTo>
                <a:lnTo>
                  <a:pt x="86027" y="106922"/>
                </a:lnTo>
                <a:lnTo>
                  <a:pt x="89682" y="107423"/>
                </a:lnTo>
                <a:lnTo>
                  <a:pt x="93326" y="107792"/>
                </a:lnTo>
                <a:lnTo>
                  <a:pt x="96969" y="108018"/>
                </a:lnTo>
                <a:lnTo>
                  <a:pt x="100589" y="108113"/>
                </a:lnTo>
                <a:lnTo>
                  <a:pt x="104197" y="108077"/>
                </a:lnTo>
                <a:lnTo>
                  <a:pt x="107780" y="107923"/>
                </a:lnTo>
                <a:lnTo>
                  <a:pt x="111341" y="107637"/>
                </a:lnTo>
                <a:lnTo>
                  <a:pt x="114877" y="107220"/>
                </a:lnTo>
                <a:lnTo>
                  <a:pt x="118389" y="106684"/>
                </a:lnTo>
                <a:lnTo>
                  <a:pt x="121866" y="106029"/>
                </a:lnTo>
                <a:lnTo>
                  <a:pt x="125319" y="105256"/>
                </a:lnTo>
                <a:lnTo>
                  <a:pt x="128724" y="104363"/>
                </a:lnTo>
                <a:lnTo>
                  <a:pt x="132094" y="103350"/>
                </a:lnTo>
                <a:lnTo>
                  <a:pt x="133761" y="102803"/>
                </a:lnTo>
                <a:lnTo>
                  <a:pt x="133761" y="58593"/>
                </a:lnTo>
                <a:lnTo>
                  <a:pt x="132951" y="59248"/>
                </a:lnTo>
                <a:lnTo>
                  <a:pt x="131320" y="60522"/>
                </a:lnTo>
                <a:lnTo>
                  <a:pt x="129653" y="61748"/>
                </a:lnTo>
                <a:lnTo>
                  <a:pt x="127962" y="62927"/>
                </a:lnTo>
                <a:lnTo>
                  <a:pt x="126224" y="64046"/>
                </a:lnTo>
                <a:lnTo>
                  <a:pt x="124462" y="65118"/>
                </a:lnTo>
                <a:lnTo>
                  <a:pt x="122664" y="66154"/>
                </a:lnTo>
                <a:lnTo>
                  <a:pt x="120842" y="67118"/>
                </a:lnTo>
                <a:lnTo>
                  <a:pt x="118997" y="68047"/>
                </a:lnTo>
                <a:lnTo>
                  <a:pt x="117115" y="68916"/>
                </a:lnTo>
                <a:lnTo>
                  <a:pt x="115210" y="69726"/>
                </a:lnTo>
                <a:lnTo>
                  <a:pt x="113281" y="70488"/>
                </a:lnTo>
                <a:lnTo>
                  <a:pt x="111329" y="71202"/>
                </a:lnTo>
                <a:lnTo>
                  <a:pt x="109364" y="71845"/>
                </a:lnTo>
                <a:lnTo>
                  <a:pt x="107364" y="72441"/>
                </a:lnTo>
                <a:lnTo>
                  <a:pt x="105352" y="72976"/>
                </a:lnTo>
                <a:lnTo>
                  <a:pt x="103327" y="73465"/>
                </a:lnTo>
                <a:lnTo>
                  <a:pt x="101279" y="73881"/>
                </a:lnTo>
                <a:lnTo>
                  <a:pt x="99220" y="74250"/>
                </a:lnTo>
                <a:lnTo>
                  <a:pt x="97136" y="74548"/>
                </a:lnTo>
                <a:lnTo>
                  <a:pt x="95040" y="74786"/>
                </a:lnTo>
                <a:lnTo>
                  <a:pt x="92945" y="74977"/>
                </a:lnTo>
                <a:lnTo>
                  <a:pt x="90825" y="75084"/>
                </a:lnTo>
                <a:lnTo>
                  <a:pt x="88694" y="75143"/>
                </a:lnTo>
                <a:lnTo>
                  <a:pt x="86563" y="75143"/>
                </a:lnTo>
                <a:lnTo>
                  <a:pt x="84419" y="75072"/>
                </a:lnTo>
                <a:lnTo>
                  <a:pt x="82276" y="74929"/>
                </a:lnTo>
                <a:lnTo>
                  <a:pt x="80121" y="74727"/>
                </a:lnTo>
                <a:lnTo>
                  <a:pt x="77954" y="74465"/>
                </a:lnTo>
                <a:lnTo>
                  <a:pt x="75799" y="74131"/>
                </a:lnTo>
                <a:lnTo>
                  <a:pt x="73632" y="73726"/>
                </a:lnTo>
                <a:lnTo>
                  <a:pt x="71465" y="73250"/>
                </a:lnTo>
                <a:lnTo>
                  <a:pt x="70381" y="72988"/>
                </a:lnTo>
                <a:lnTo>
                  <a:pt x="70405" y="72988"/>
                </a:lnTo>
                <a:lnTo>
                  <a:pt x="68822" y="72583"/>
                </a:lnTo>
                <a:lnTo>
                  <a:pt x="65714" y="71655"/>
                </a:lnTo>
                <a:lnTo>
                  <a:pt x="62690" y="70607"/>
                </a:lnTo>
                <a:lnTo>
                  <a:pt x="59725" y="69440"/>
                </a:lnTo>
                <a:lnTo>
                  <a:pt x="56843" y="68154"/>
                </a:lnTo>
                <a:lnTo>
                  <a:pt x="54045" y="66737"/>
                </a:lnTo>
                <a:lnTo>
                  <a:pt x="51319" y="65225"/>
                </a:lnTo>
                <a:lnTo>
                  <a:pt x="48675" y="63594"/>
                </a:lnTo>
                <a:lnTo>
                  <a:pt x="46127" y="61867"/>
                </a:lnTo>
                <a:lnTo>
                  <a:pt x="43651" y="60034"/>
                </a:lnTo>
                <a:lnTo>
                  <a:pt x="41269" y="58093"/>
                </a:lnTo>
                <a:lnTo>
                  <a:pt x="38983" y="56069"/>
                </a:lnTo>
                <a:lnTo>
                  <a:pt x="36792" y="53961"/>
                </a:lnTo>
                <a:lnTo>
                  <a:pt x="34685" y="51759"/>
                </a:lnTo>
                <a:lnTo>
                  <a:pt x="32685" y="49472"/>
                </a:lnTo>
                <a:lnTo>
                  <a:pt x="30791" y="47115"/>
                </a:lnTo>
                <a:lnTo>
                  <a:pt x="28994" y="44674"/>
                </a:lnTo>
                <a:lnTo>
                  <a:pt x="27291" y="42162"/>
                </a:lnTo>
                <a:lnTo>
                  <a:pt x="25707" y="39590"/>
                </a:lnTo>
                <a:lnTo>
                  <a:pt x="24231" y="36947"/>
                </a:lnTo>
                <a:lnTo>
                  <a:pt x="22862" y="34244"/>
                </a:lnTo>
                <a:lnTo>
                  <a:pt x="21599" y="31481"/>
                </a:lnTo>
                <a:lnTo>
                  <a:pt x="20468" y="28671"/>
                </a:lnTo>
                <a:lnTo>
                  <a:pt x="19444" y="25814"/>
                </a:lnTo>
                <a:lnTo>
                  <a:pt x="18539" y="22897"/>
                </a:lnTo>
                <a:lnTo>
                  <a:pt x="17765" y="19956"/>
                </a:lnTo>
                <a:lnTo>
                  <a:pt x="17111" y="16967"/>
                </a:lnTo>
                <a:lnTo>
                  <a:pt x="16587" y="13943"/>
                </a:lnTo>
                <a:lnTo>
                  <a:pt x="16182" y="10883"/>
                </a:lnTo>
                <a:lnTo>
                  <a:pt x="15908" y="7799"/>
                </a:lnTo>
                <a:lnTo>
                  <a:pt x="15777" y="4691"/>
                </a:lnTo>
                <a:lnTo>
                  <a:pt x="15777" y="1572"/>
                </a:lnTo>
                <a:lnTo>
                  <a:pt x="15837"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 name="Google Shape;34;p6"/>
          <p:cNvPicPr preferRelativeResize="0"/>
          <p:nvPr/>
        </p:nvPicPr>
        <p:blipFill rotWithShape="1">
          <a:blip r:embed="rId3">
            <a:alphaModFix/>
          </a:blip>
          <a:srcRect b="0" l="0" r="0" t="0"/>
          <a:stretch/>
        </p:blipFill>
        <p:spPr>
          <a:xfrm>
            <a:off x="7933575" y="4640675"/>
            <a:ext cx="819757" cy="311950"/>
          </a:xfrm>
          <a:prstGeom prst="rect">
            <a:avLst/>
          </a:prstGeom>
          <a:noFill/>
          <a:ln>
            <a:noFill/>
          </a:ln>
        </p:spPr>
      </p:pic>
      <p:sp>
        <p:nvSpPr>
          <p:cNvPr id="35" name="Google Shape;35;p6"/>
          <p:cNvSpPr txBox="1"/>
          <p:nvPr>
            <p:ph type="title"/>
          </p:nvPr>
        </p:nvSpPr>
        <p:spPr>
          <a:xfrm>
            <a:off x="504000" y="360000"/>
            <a:ext cx="8186400" cy="11418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2D62"/>
              </a:buClr>
              <a:buSzPts val="2500"/>
              <a:buFont typeface="Arial Black"/>
              <a:buNone/>
              <a:defRPr b="1" i="0" sz="25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9pPr>
          </a:lstStyle>
          <a:p/>
        </p:txBody>
      </p:sp>
      <p:sp>
        <p:nvSpPr>
          <p:cNvPr id="36" name="Google Shape;36;p6"/>
          <p:cNvSpPr txBox="1"/>
          <p:nvPr>
            <p:ph idx="1" type="body"/>
          </p:nvPr>
        </p:nvSpPr>
        <p:spPr>
          <a:xfrm>
            <a:off x="504000" y="1410725"/>
            <a:ext cx="5990100" cy="2552700"/>
          </a:xfrm>
          <a:prstGeom prst="rect">
            <a:avLst/>
          </a:prstGeom>
          <a:noFill/>
          <a:ln>
            <a:noFill/>
          </a:ln>
        </p:spPr>
        <p:txBody>
          <a:bodyPr anchorCtr="0" anchor="t" bIns="0" lIns="0" spcFirstLastPara="1" rIns="0" wrap="square" tIns="0">
            <a:noAutofit/>
          </a:bodyPr>
          <a:lstStyle>
            <a:lvl1pPr indent="-298450" lvl="0" marL="457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1pPr>
            <a:lvl2pPr indent="-298450" lvl="1" marL="914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2pPr>
            <a:lvl3pPr indent="-298450" lvl="2" marL="1371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3pPr>
            <a:lvl4pPr indent="-298450" lvl="3" marL="1828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4pPr>
            <a:lvl5pPr indent="-298450" lvl="4" marL="22860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5pPr>
            <a:lvl6pPr indent="-298450" lvl="5" marL="2743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6pPr>
            <a:lvl7pPr indent="-298450" lvl="6" marL="3200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7pPr>
            <a:lvl8pPr indent="-298450" lvl="7" marL="3657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8pPr>
            <a:lvl9pPr indent="-298450" lvl="8" marL="4114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9pPr>
          </a:lstStyle>
          <a:p/>
        </p:txBody>
      </p:sp>
      <p:sp>
        <p:nvSpPr>
          <p:cNvPr id="37" name="Google Shape;37;p6"/>
          <p:cNvSpPr/>
          <p:nvPr/>
        </p:nvSpPr>
        <p:spPr>
          <a:xfrm>
            <a:off x="4863444" y="0"/>
            <a:ext cx="4280018" cy="3459378"/>
          </a:xfrm>
          <a:custGeom>
            <a:rect b="b" l="l" r="r" t="t"/>
            <a:pathLst>
              <a:path extrusionOk="0" h="108114" w="133761">
                <a:moveTo>
                  <a:pt x="239" y="0"/>
                </a:moveTo>
                <a:lnTo>
                  <a:pt x="96" y="2250"/>
                </a:lnTo>
                <a:lnTo>
                  <a:pt x="1" y="6739"/>
                </a:lnTo>
                <a:lnTo>
                  <a:pt x="84" y="11192"/>
                </a:lnTo>
                <a:lnTo>
                  <a:pt x="382" y="15622"/>
                </a:lnTo>
                <a:lnTo>
                  <a:pt x="858" y="20015"/>
                </a:lnTo>
                <a:lnTo>
                  <a:pt x="1525" y="24361"/>
                </a:lnTo>
                <a:lnTo>
                  <a:pt x="2382" y="28660"/>
                </a:lnTo>
                <a:lnTo>
                  <a:pt x="3430" y="32898"/>
                </a:lnTo>
                <a:lnTo>
                  <a:pt x="4644" y="37089"/>
                </a:lnTo>
                <a:lnTo>
                  <a:pt x="6037" y="41209"/>
                </a:lnTo>
                <a:lnTo>
                  <a:pt x="7609" y="45257"/>
                </a:lnTo>
                <a:lnTo>
                  <a:pt x="9336" y="49234"/>
                </a:lnTo>
                <a:lnTo>
                  <a:pt x="11241" y="53128"/>
                </a:lnTo>
                <a:lnTo>
                  <a:pt x="13312" y="56938"/>
                </a:lnTo>
                <a:lnTo>
                  <a:pt x="15539" y="60653"/>
                </a:lnTo>
                <a:lnTo>
                  <a:pt x="17920" y="64273"/>
                </a:lnTo>
                <a:lnTo>
                  <a:pt x="20456" y="67785"/>
                </a:lnTo>
                <a:lnTo>
                  <a:pt x="23135" y="71202"/>
                </a:lnTo>
                <a:lnTo>
                  <a:pt x="25969" y="74489"/>
                </a:lnTo>
                <a:lnTo>
                  <a:pt x="28946" y="77668"/>
                </a:lnTo>
                <a:lnTo>
                  <a:pt x="32054" y="80716"/>
                </a:lnTo>
                <a:lnTo>
                  <a:pt x="35304" y="83633"/>
                </a:lnTo>
                <a:lnTo>
                  <a:pt x="38698" y="86419"/>
                </a:lnTo>
                <a:lnTo>
                  <a:pt x="42210" y="89062"/>
                </a:lnTo>
                <a:lnTo>
                  <a:pt x="45854" y="91563"/>
                </a:lnTo>
                <a:lnTo>
                  <a:pt x="49616" y="93908"/>
                </a:lnTo>
                <a:lnTo>
                  <a:pt x="53498" y="96099"/>
                </a:lnTo>
                <a:lnTo>
                  <a:pt x="57498" y="98123"/>
                </a:lnTo>
                <a:lnTo>
                  <a:pt x="61618" y="99981"/>
                </a:lnTo>
                <a:lnTo>
                  <a:pt x="65845" y="101672"/>
                </a:lnTo>
                <a:lnTo>
                  <a:pt x="70179" y="103172"/>
                </a:lnTo>
                <a:lnTo>
                  <a:pt x="74608" y="104494"/>
                </a:lnTo>
                <a:lnTo>
                  <a:pt x="76871" y="105077"/>
                </a:lnTo>
                <a:lnTo>
                  <a:pt x="78704" y="105517"/>
                </a:lnTo>
                <a:lnTo>
                  <a:pt x="82371" y="106291"/>
                </a:lnTo>
                <a:lnTo>
                  <a:pt x="86027" y="106922"/>
                </a:lnTo>
                <a:lnTo>
                  <a:pt x="89682" y="107423"/>
                </a:lnTo>
                <a:lnTo>
                  <a:pt x="93326" y="107792"/>
                </a:lnTo>
                <a:lnTo>
                  <a:pt x="96969" y="108018"/>
                </a:lnTo>
                <a:lnTo>
                  <a:pt x="100589" y="108113"/>
                </a:lnTo>
                <a:lnTo>
                  <a:pt x="104197" y="108077"/>
                </a:lnTo>
                <a:lnTo>
                  <a:pt x="107780" y="107923"/>
                </a:lnTo>
                <a:lnTo>
                  <a:pt x="111341" y="107637"/>
                </a:lnTo>
                <a:lnTo>
                  <a:pt x="114877" y="107220"/>
                </a:lnTo>
                <a:lnTo>
                  <a:pt x="118389" y="106684"/>
                </a:lnTo>
                <a:lnTo>
                  <a:pt x="121866" y="106029"/>
                </a:lnTo>
                <a:lnTo>
                  <a:pt x="125319" y="105256"/>
                </a:lnTo>
                <a:lnTo>
                  <a:pt x="128724" y="104363"/>
                </a:lnTo>
                <a:lnTo>
                  <a:pt x="132094" y="103350"/>
                </a:lnTo>
                <a:lnTo>
                  <a:pt x="133761" y="102803"/>
                </a:lnTo>
                <a:lnTo>
                  <a:pt x="133761" y="58593"/>
                </a:lnTo>
                <a:lnTo>
                  <a:pt x="132951" y="59248"/>
                </a:lnTo>
                <a:lnTo>
                  <a:pt x="131320" y="60522"/>
                </a:lnTo>
                <a:lnTo>
                  <a:pt x="129653" y="61748"/>
                </a:lnTo>
                <a:lnTo>
                  <a:pt x="127962" y="62927"/>
                </a:lnTo>
                <a:lnTo>
                  <a:pt x="126224" y="64046"/>
                </a:lnTo>
                <a:lnTo>
                  <a:pt x="124462" y="65118"/>
                </a:lnTo>
                <a:lnTo>
                  <a:pt x="122664" y="66154"/>
                </a:lnTo>
                <a:lnTo>
                  <a:pt x="120842" y="67118"/>
                </a:lnTo>
                <a:lnTo>
                  <a:pt x="118997" y="68047"/>
                </a:lnTo>
                <a:lnTo>
                  <a:pt x="117115" y="68916"/>
                </a:lnTo>
                <a:lnTo>
                  <a:pt x="115210" y="69726"/>
                </a:lnTo>
                <a:lnTo>
                  <a:pt x="113281" y="70488"/>
                </a:lnTo>
                <a:lnTo>
                  <a:pt x="111329" y="71202"/>
                </a:lnTo>
                <a:lnTo>
                  <a:pt x="109364" y="71845"/>
                </a:lnTo>
                <a:lnTo>
                  <a:pt x="107364" y="72441"/>
                </a:lnTo>
                <a:lnTo>
                  <a:pt x="105352" y="72976"/>
                </a:lnTo>
                <a:lnTo>
                  <a:pt x="103327" y="73465"/>
                </a:lnTo>
                <a:lnTo>
                  <a:pt x="101279" y="73881"/>
                </a:lnTo>
                <a:lnTo>
                  <a:pt x="99220" y="74250"/>
                </a:lnTo>
                <a:lnTo>
                  <a:pt x="97136" y="74548"/>
                </a:lnTo>
                <a:lnTo>
                  <a:pt x="95040" y="74786"/>
                </a:lnTo>
                <a:lnTo>
                  <a:pt x="92945" y="74977"/>
                </a:lnTo>
                <a:lnTo>
                  <a:pt x="90825" y="75084"/>
                </a:lnTo>
                <a:lnTo>
                  <a:pt x="88694" y="75143"/>
                </a:lnTo>
                <a:lnTo>
                  <a:pt x="86563" y="75143"/>
                </a:lnTo>
                <a:lnTo>
                  <a:pt x="84419" y="75072"/>
                </a:lnTo>
                <a:lnTo>
                  <a:pt x="82276" y="74929"/>
                </a:lnTo>
                <a:lnTo>
                  <a:pt x="80121" y="74727"/>
                </a:lnTo>
                <a:lnTo>
                  <a:pt x="77954" y="74465"/>
                </a:lnTo>
                <a:lnTo>
                  <a:pt x="75799" y="74131"/>
                </a:lnTo>
                <a:lnTo>
                  <a:pt x="73632" y="73726"/>
                </a:lnTo>
                <a:lnTo>
                  <a:pt x="71465" y="73250"/>
                </a:lnTo>
                <a:lnTo>
                  <a:pt x="70381" y="72988"/>
                </a:lnTo>
                <a:lnTo>
                  <a:pt x="70405" y="72988"/>
                </a:lnTo>
                <a:lnTo>
                  <a:pt x="68822" y="72583"/>
                </a:lnTo>
                <a:lnTo>
                  <a:pt x="65714" y="71655"/>
                </a:lnTo>
                <a:lnTo>
                  <a:pt x="62690" y="70607"/>
                </a:lnTo>
                <a:lnTo>
                  <a:pt x="59725" y="69440"/>
                </a:lnTo>
                <a:lnTo>
                  <a:pt x="56843" y="68154"/>
                </a:lnTo>
                <a:lnTo>
                  <a:pt x="54045" y="66737"/>
                </a:lnTo>
                <a:lnTo>
                  <a:pt x="51319" y="65225"/>
                </a:lnTo>
                <a:lnTo>
                  <a:pt x="48675" y="63594"/>
                </a:lnTo>
                <a:lnTo>
                  <a:pt x="46127" y="61867"/>
                </a:lnTo>
                <a:lnTo>
                  <a:pt x="43651" y="60034"/>
                </a:lnTo>
                <a:lnTo>
                  <a:pt x="41269" y="58093"/>
                </a:lnTo>
                <a:lnTo>
                  <a:pt x="38983" y="56069"/>
                </a:lnTo>
                <a:lnTo>
                  <a:pt x="36792" y="53961"/>
                </a:lnTo>
                <a:lnTo>
                  <a:pt x="34685" y="51759"/>
                </a:lnTo>
                <a:lnTo>
                  <a:pt x="32685" y="49472"/>
                </a:lnTo>
                <a:lnTo>
                  <a:pt x="30791" y="47115"/>
                </a:lnTo>
                <a:lnTo>
                  <a:pt x="28994" y="44674"/>
                </a:lnTo>
                <a:lnTo>
                  <a:pt x="27291" y="42162"/>
                </a:lnTo>
                <a:lnTo>
                  <a:pt x="25707" y="39590"/>
                </a:lnTo>
                <a:lnTo>
                  <a:pt x="24231" y="36947"/>
                </a:lnTo>
                <a:lnTo>
                  <a:pt x="22862" y="34244"/>
                </a:lnTo>
                <a:lnTo>
                  <a:pt x="21599" y="31481"/>
                </a:lnTo>
                <a:lnTo>
                  <a:pt x="20468" y="28671"/>
                </a:lnTo>
                <a:lnTo>
                  <a:pt x="19444" y="25814"/>
                </a:lnTo>
                <a:lnTo>
                  <a:pt x="18539" y="22897"/>
                </a:lnTo>
                <a:lnTo>
                  <a:pt x="17765" y="19956"/>
                </a:lnTo>
                <a:lnTo>
                  <a:pt x="17111" y="16967"/>
                </a:lnTo>
                <a:lnTo>
                  <a:pt x="16587" y="13943"/>
                </a:lnTo>
                <a:lnTo>
                  <a:pt x="16182" y="10883"/>
                </a:lnTo>
                <a:lnTo>
                  <a:pt x="15908" y="7799"/>
                </a:lnTo>
                <a:lnTo>
                  <a:pt x="15777" y="4691"/>
                </a:lnTo>
                <a:lnTo>
                  <a:pt x="15777" y="1572"/>
                </a:lnTo>
                <a:lnTo>
                  <a:pt x="15837" y="0"/>
                </a:lnTo>
                <a:close/>
              </a:path>
            </a:pathLst>
          </a:custGeom>
          <a:gradFill>
            <a:gsLst>
              <a:gs pos="0">
                <a:srgbClr val="05C3DD">
                  <a:alpha val="20784"/>
                </a:srgbClr>
              </a:gs>
              <a:gs pos="100000">
                <a:srgbClr val="05C3DD">
                  <a:alpha val="41176"/>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eu - 8 1">
  <p:cSld name="TITLE_1_1_1_1_1_1_1_1_1_2_2">
    <p:spTree>
      <p:nvGrpSpPr>
        <p:cNvPr id="38" name="Shape 38"/>
        <p:cNvGrpSpPr/>
        <p:nvPr/>
      </p:nvGrpSpPr>
      <p:grpSpPr>
        <a:xfrm>
          <a:off x="0" y="0"/>
          <a:ext cx="0" cy="0"/>
          <a:chOff x="0" y="0"/>
          <a:chExt cx="0" cy="0"/>
        </a:xfrm>
      </p:grpSpPr>
      <p:sp>
        <p:nvSpPr>
          <p:cNvPr id="39" name="Google Shape;39;p7"/>
          <p:cNvSpPr/>
          <p:nvPr/>
        </p:nvSpPr>
        <p:spPr>
          <a:xfrm flipH="1" rot="-1033734">
            <a:off x="6259506" y="-69281"/>
            <a:ext cx="2880744" cy="5417385"/>
          </a:xfrm>
          <a:custGeom>
            <a:rect b="b" l="l" r="r" t="t"/>
            <a:pathLst>
              <a:path extrusionOk="0" h="7211571" w="3834819">
                <a:moveTo>
                  <a:pt x="220459" y="454090"/>
                </a:moveTo>
                <a:lnTo>
                  <a:pt x="1675267" y="0"/>
                </a:lnTo>
                <a:lnTo>
                  <a:pt x="1640312" y="108417"/>
                </a:lnTo>
                <a:cubicBezTo>
                  <a:pt x="956879" y="2424901"/>
                  <a:pt x="1772778" y="4978283"/>
                  <a:pt x="3756426" y="6454918"/>
                </a:cubicBezTo>
                <a:lnTo>
                  <a:pt x="3834819" y="6510246"/>
                </a:lnTo>
                <a:lnTo>
                  <a:pt x="1587924" y="7211571"/>
                </a:lnTo>
                <a:lnTo>
                  <a:pt x="1364218" y="6889794"/>
                </a:lnTo>
                <a:cubicBezTo>
                  <a:pt x="190158" y="5109782"/>
                  <a:pt x="-257296" y="2921319"/>
                  <a:pt x="143904" y="809046"/>
                </a:cubicBezTo>
                <a:close/>
              </a:path>
            </a:pathLst>
          </a:custGeom>
          <a:gradFill>
            <a:gsLst>
              <a:gs pos="0">
                <a:srgbClr val="FFFFFF">
                  <a:alpha val="24313"/>
                </a:srgbClr>
              </a:gs>
              <a:gs pos="100000">
                <a:srgbClr val="05C3DD"/>
              </a:gs>
            </a:gsLst>
            <a:lin ang="540001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40" name="Google Shape;40;p7"/>
          <p:cNvPicPr preferRelativeResize="0"/>
          <p:nvPr/>
        </p:nvPicPr>
        <p:blipFill rotWithShape="1">
          <a:blip r:embed="rId2">
            <a:alphaModFix/>
          </a:blip>
          <a:srcRect b="0" l="0" r="0" t="0"/>
          <a:stretch/>
        </p:blipFill>
        <p:spPr>
          <a:xfrm>
            <a:off x="7857375" y="4716875"/>
            <a:ext cx="819757" cy="311950"/>
          </a:xfrm>
          <a:prstGeom prst="rect">
            <a:avLst/>
          </a:prstGeom>
          <a:noFill/>
          <a:ln>
            <a:noFill/>
          </a:ln>
        </p:spPr>
      </p:pic>
      <p:sp>
        <p:nvSpPr>
          <p:cNvPr id="41" name="Google Shape;41;p7"/>
          <p:cNvSpPr txBox="1"/>
          <p:nvPr>
            <p:ph type="title"/>
          </p:nvPr>
        </p:nvSpPr>
        <p:spPr>
          <a:xfrm>
            <a:off x="504000" y="360000"/>
            <a:ext cx="8186400" cy="11418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2D62"/>
              </a:buClr>
              <a:buSzPts val="2500"/>
              <a:buFont typeface="Arial Black"/>
              <a:buNone/>
              <a:defRPr b="1" i="0" sz="25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2400"/>
              <a:buFont typeface="Arial Black"/>
              <a:buNone/>
              <a:defRPr b="1" i="0" sz="2400" u="none" cap="none" strike="noStrike">
                <a:solidFill>
                  <a:srgbClr val="002D62"/>
                </a:solidFill>
                <a:latin typeface="Arial Black"/>
                <a:ea typeface="Arial Black"/>
                <a:cs typeface="Arial Black"/>
                <a:sym typeface="Arial Black"/>
              </a:defRPr>
            </a:lvl9pPr>
          </a:lstStyle>
          <a:p/>
        </p:txBody>
      </p:sp>
      <p:sp>
        <p:nvSpPr>
          <p:cNvPr id="42" name="Google Shape;42;p7"/>
          <p:cNvSpPr txBox="1"/>
          <p:nvPr>
            <p:ph idx="1" type="body"/>
          </p:nvPr>
        </p:nvSpPr>
        <p:spPr>
          <a:xfrm>
            <a:off x="504000" y="1410725"/>
            <a:ext cx="5990100" cy="2552700"/>
          </a:xfrm>
          <a:prstGeom prst="rect">
            <a:avLst/>
          </a:prstGeom>
          <a:noFill/>
          <a:ln>
            <a:noFill/>
          </a:ln>
        </p:spPr>
        <p:txBody>
          <a:bodyPr anchorCtr="0" anchor="t" bIns="0" lIns="0" spcFirstLastPara="1" rIns="0" wrap="square" tIns="0">
            <a:noAutofit/>
          </a:bodyPr>
          <a:lstStyle>
            <a:lvl1pPr indent="-298450" lvl="0" marL="457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1pPr>
            <a:lvl2pPr indent="-298450" lvl="1" marL="914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2pPr>
            <a:lvl3pPr indent="-298450" lvl="2" marL="1371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3pPr>
            <a:lvl4pPr indent="-298450" lvl="3" marL="1828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4pPr>
            <a:lvl5pPr indent="-298450" lvl="4" marL="22860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5pPr>
            <a:lvl6pPr indent="-298450" lvl="5" marL="27432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6pPr>
            <a:lvl7pPr indent="-298450" lvl="6" marL="32004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7pPr>
            <a:lvl8pPr indent="-298450" lvl="7" marL="36576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8pPr>
            <a:lvl9pPr indent="-298450" lvl="8" marL="4114800" marR="0" algn="l">
              <a:lnSpc>
                <a:spcPct val="100000"/>
              </a:lnSpc>
              <a:spcBef>
                <a:spcPts val="0"/>
              </a:spcBef>
              <a:spcAft>
                <a:spcPts val="0"/>
              </a:spcAft>
              <a:buClr>
                <a:srgbClr val="002D62"/>
              </a:buClr>
              <a:buSzPts val="1100"/>
              <a:buFont typeface="Arial"/>
              <a:buChar char="■"/>
              <a:defRPr b="0" i="0" sz="1100" u="none" cap="none" strike="noStrike">
                <a:solidFill>
                  <a:srgbClr val="002D62"/>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2 1">
  <p:cSld name="TITLE_AND_BODY_1_2_1">
    <p:spTree>
      <p:nvGrpSpPr>
        <p:cNvPr id="43"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b="0" l="14054" r="14054" t="0"/>
          <a:stretch/>
        </p:blipFill>
        <p:spPr>
          <a:xfrm>
            <a:off x="4153675" y="-4125"/>
            <a:ext cx="4990326" cy="4626449"/>
          </a:xfrm>
          <a:prstGeom prst="rect">
            <a:avLst/>
          </a:prstGeom>
          <a:noFill/>
          <a:ln>
            <a:noFill/>
          </a:ln>
        </p:spPr>
      </p:pic>
      <p:sp>
        <p:nvSpPr>
          <p:cNvPr id="45" name="Google Shape;45;p8"/>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 name="Google Shape;46;p8"/>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7" name="Google Shape;47;p8"/>
          <p:cNvSpPr/>
          <p:nvPr/>
        </p:nvSpPr>
        <p:spPr>
          <a:xfrm rot="-4975339">
            <a:off x="4764721"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24313"/>
                </a:srgbClr>
              </a:gs>
              <a:gs pos="100000">
                <a:srgbClr val="05C3DD"/>
              </a:gs>
            </a:gsLst>
            <a:lin ang="540001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 name="Google Shape;48;p8"/>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49" name="Google Shape;49;p8"/>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50" name="Google Shape;50;p8"/>
          <p:cNvSpPr txBox="1"/>
          <p:nvPr>
            <p:ph type="title"/>
          </p:nvPr>
        </p:nvSpPr>
        <p:spPr>
          <a:xfrm>
            <a:off x="450000" y="453600"/>
            <a:ext cx="3856800" cy="275340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rgbClr val="002D62"/>
              </a:buClr>
              <a:buSzPts val="3000"/>
              <a:buFont typeface="Arial Black"/>
              <a:buNone/>
              <a:defRPr b="1" i="0" sz="3000" u="none" cap="none" strike="noStrike">
                <a:solidFill>
                  <a:srgbClr val="002D62"/>
                </a:solidFill>
                <a:latin typeface="Arial Black"/>
                <a:ea typeface="Arial Black"/>
                <a:cs typeface="Arial Black"/>
                <a:sym typeface="Arial Black"/>
              </a:defRPr>
            </a:lvl1pPr>
            <a:lvl2pPr lvl="1"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2pPr>
            <a:lvl3pPr lvl="2"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3pPr>
            <a:lvl4pPr lvl="3"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4pPr>
            <a:lvl5pPr lvl="4"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5pPr>
            <a:lvl6pPr lvl="5"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6pPr>
            <a:lvl7pPr lvl="6"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7pPr>
            <a:lvl8pPr lvl="7"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8pPr>
            <a:lvl9pPr lvl="8"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2 1 1">
  <p:cSld name="TITLE_AND_BODY_1_2_1_1">
    <p:spTree>
      <p:nvGrpSpPr>
        <p:cNvPr id="51" name="Shape 51"/>
        <p:cNvGrpSpPr/>
        <p:nvPr/>
      </p:nvGrpSpPr>
      <p:grpSpPr>
        <a:xfrm>
          <a:off x="0" y="0"/>
          <a:ext cx="0" cy="0"/>
          <a:chOff x="0" y="0"/>
          <a:chExt cx="0" cy="0"/>
        </a:xfrm>
      </p:grpSpPr>
      <p:pic>
        <p:nvPicPr>
          <p:cNvPr id="52" name="Google Shape;52;p9"/>
          <p:cNvPicPr preferRelativeResize="0"/>
          <p:nvPr/>
        </p:nvPicPr>
        <p:blipFill rotWithShape="1">
          <a:blip r:embed="rId2">
            <a:alphaModFix/>
          </a:blip>
          <a:srcRect b="0" l="19689" r="19689" t="0"/>
          <a:stretch/>
        </p:blipFill>
        <p:spPr>
          <a:xfrm>
            <a:off x="4153675" y="-4125"/>
            <a:ext cx="4990326" cy="4626447"/>
          </a:xfrm>
          <a:prstGeom prst="rect">
            <a:avLst/>
          </a:prstGeom>
          <a:noFill/>
          <a:ln>
            <a:noFill/>
          </a:ln>
        </p:spPr>
      </p:pic>
      <p:sp>
        <p:nvSpPr>
          <p:cNvPr id="53" name="Google Shape;53;p9"/>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 name="Google Shape;54;p9"/>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55" name="Google Shape;55;p9"/>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56" name="Google Shape;56;p9"/>
          <p:cNvSpPr txBox="1"/>
          <p:nvPr>
            <p:ph type="title"/>
          </p:nvPr>
        </p:nvSpPr>
        <p:spPr>
          <a:xfrm>
            <a:off x="450000" y="453600"/>
            <a:ext cx="3856800" cy="2753400"/>
          </a:xfrm>
          <a:prstGeom prst="rect">
            <a:avLst/>
          </a:prstGeom>
          <a:noFill/>
          <a:ln>
            <a:noFill/>
          </a:ln>
        </p:spPr>
        <p:txBody>
          <a:bodyPr anchorCtr="0" anchor="t" bIns="0" lIns="0" spcFirstLastPara="1" rIns="0" wrap="square" tIns="0">
            <a:noAutofit/>
          </a:bodyPr>
          <a:lstStyle>
            <a:lvl1pPr lvl="0" marR="0" rtl="0" algn="l">
              <a:lnSpc>
                <a:spcPct val="80000"/>
              </a:lnSpc>
              <a:spcBef>
                <a:spcPts val="0"/>
              </a:spcBef>
              <a:spcAft>
                <a:spcPts val="0"/>
              </a:spcAft>
              <a:buClr>
                <a:srgbClr val="002D62"/>
              </a:buClr>
              <a:buSzPts val="3000"/>
              <a:buFont typeface="Arial Black"/>
              <a:buNone/>
              <a:defRPr b="1" i="0" sz="3000" u="none" cap="none" strike="noStrike">
                <a:solidFill>
                  <a:srgbClr val="002D62"/>
                </a:solidFill>
                <a:latin typeface="Arial Black"/>
                <a:ea typeface="Arial Black"/>
                <a:cs typeface="Arial Black"/>
                <a:sym typeface="Arial Black"/>
              </a:defRPr>
            </a:lvl1pPr>
            <a:lvl2pPr lvl="1"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2pPr>
            <a:lvl3pPr lvl="2"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3pPr>
            <a:lvl4pPr lvl="3"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4pPr>
            <a:lvl5pPr lvl="4"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5pPr>
            <a:lvl6pPr lvl="5"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6pPr>
            <a:lvl7pPr lvl="6"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7pPr>
            <a:lvl8pPr lvl="7"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8pPr>
            <a:lvl9pPr lvl="8" marR="0" rtl="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9pPr>
          </a:lstStyle>
          <a:p/>
        </p:txBody>
      </p:sp>
      <p:sp>
        <p:nvSpPr>
          <p:cNvPr id="57" name="Google Shape;57;p9"/>
          <p:cNvSpPr/>
          <p:nvPr/>
        </p:nvSpPr>
        <p:spPr>
          <a:xfrm rot="-4975339">
            <a:off x="4764721"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24313"/>
                </a:srgbClr>
              </a:gs>
              <a:gs pos="100000">
                <a:srgbClr val="05C3DD"/>
              </a:gs>
            </a:gsLst>
            <a:lin ang="540001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uverture 4 2 1 1 1">
  <p:cSld name="TITLE_AND_BODY_1_2_1_1_1">
    <p:spTree>
      <p:nvGrpSpPr>
        <p:cNvPr id="58" name="Shape 58"/>
        <p:cNvGrpSpPr/>
        <p:nvPr/>
      </p:nvGrpSpPr>
      <p:grpSpPr>
        <a:xfrm>
          <a:off x="0" y="0"/>
          <a:ext cx="0" cy="0"/>
          <a:chOff x="0" y="0"/>
          <a:chExt cx="0" cy="0"/>
        </a:xfrm>
      </p:grpSpPr>
      <p:pic>
        <p:nvPicPr>
          <p:cNvPr id="59" name="Google Shape;59;p10"/>
          <p:cNvPicPr preferRelativeResize="0"/>
          <p:nvPr/>
        </p:nvPicPr>
        <p:blipFill rotWithShape="1">
          <a:blip r:embed="rId2">
            <a:alphaModFix/>
          </a:blip>
          <a:srcRect b="0" l="0" r="14111" t="6261"/>
          <a:stretch/>
        </p:blipFill>
        <p:spPr>
          <a:xfrm>
            <a:off x="4351850" y="0"/>
            <a:ext cx="4792151" cy="3922625"/>
          </a:xfrm>
          <a:prstGeom prst="rect">
            <a:avLst/>
          </a:prstGeom>
          <a:noFill/>
          <a:ln>
            <a:noFill/>
          </a:ln>
        </p:spPr>
      </p:pic>
      <p:sp>
        <p:nvSpPr>
          <p:cNvPr id="60" name="Google Shape;60;p10"/>
          <p:cNvSpPr/>
          <p:nvPr/>
        </p:nvSpPr>
        <p:spPr>
          <a:xfrm rot="-4975339">
            <a:off x="4757646"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solidFill>
            <a:schemeClr val="lt1"/>
          </a:soli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 name="Google Shape;61;p10"/>
          <p:cNvSpPr/>
          <p:nvPr/>
        </p:nvSpPr>
        <p:spPr>
          <a:xfrm>
            <a:off x="0" y="-4125"/>
            <a:ext cx="9144000" cy="5147622"/>
          </a:xfrm>
          <a:custGeom>
            <a:rect b="b" l="l" r="r" t="t"/>
            <a:pathLst>
              <a:path extrusionOk="0" h="6863496" w="12192000">
                <a:moveTo>
                  <a:pt x="0" y="0"/>
                </a:moveTo>
                <a:lnTo>
                  <a:pt x="6077043" y="0"/>
                </a:lnTo>
                <a:lnTo>
                  <a:pt x="6025020" y="183200"/>
                </a:lnTo>
                <a:cubicBezTo>
                  <a:pt x="5932040" y="544587"/>
                  <a:pt x="5882588" y="923447"/>
                  <a:pt x="5882588" y="1313857"/>
                </a:cubicBezTo>
                <a:cubicBezTo>
                  <a:pt x="5882588" y="3812480"/>
                  <a:pt x="7908122" y="5838014"/>
                  <a:pt x="10406744" y="5838014"/>
                </a:cubicBezTo>
                <a:cubicBezTo>
                  <a:pt x="11031400" y="5838014"/>
                  <a:pt x="11626487" y="5711418"/>
                  <a:pt x="12167750" y="5482483"/>
                </a:cubicBezTo>
                <a:lnTo>
                  <a:pt x="12192000" y="5471520"/>
                </a:lnTo>
                <a:lnTo>
                  <a:pt x="12192000" y="6863496"/>
                </a:lnTo>
                <a:lnTo>
                  <a:pt x="0" y="6863496"/>
                </a:lnTo>
                <a:lnTo>
                  <a:pt x="0" y="0"/>
                </a:lnTo>
                <a:close/>
              </a:path>
            </a:pathLst>
          </a:cu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pic>
        <p:nvPicPr>
          <p:cNvPr id="62" name="Google Shape;62;p10"/>
          <p:cNvPicPr preferRelativeResize="0"/>
          <p:nvPr/>
        </p:nvPicPr>
        <p:blipFill rotWithShape="1">
          <a:blip r:embed="rId3">
            <a:alphaModFix/>
          </a:blip>
          <a:srcRect b="0" l="0" r="0" t="0"/>
          <a:stretch/>
        </p:blipFill>
        <p:spPr>
          <a:xfrm>
            <a:off x="7771115" y="4478157"/>
            <a:ext cx="1139544" cy="433680"/>
          </a:xfrm>
          <a:prstGeom prst="rect">
            <a:avLst/>
          </a:prstGeom>
          <a:noFill/>
          <a:ln>
            <a:noFill/>
          </a:ln>
        </p:spPr>
      </p:pic>
      <p:sp>
        <p:nvSpPr>
          <p:cNvPr id="63" name="Google Shape;63;p10"/>
          <p:cNvSpPr txBox="1"/>
          <p:nvPr>
            <p:ph type="title"/>
          </p:nvPr>
        </p:nvSpPr>
        <p:spPr>
          <a:xfrm>
            <a:off x="450000" y="453600"/>
            <a:ext cx="3856800" cy="2753400"/>
          </a:xfrm>
          <a:prstGeom prst="rect">
            <a:avLst/>
          </a:prstGeom>
          <a:noFill/>
          <a:ln>
            <a:noFill/>
          </a:ln>
        </p:spPr>
        <p:txBody>
          <a:bodyPr anchorCtr="0" anchor="t" bIns="0" lIns="0" spcFirstLastPara="1" rIns="0" wrap="square" tIns="0">
            <a:noAutofit/>
          </a:bodyPr>
          <a:lstStyle>
            <a:lvl1pPr lvl="0" marR="0" algn="l">
              <a:lnSpc>
                <a:spcPct val="80000"/>
              </a:lnSpc>
              <a:spcBef>
                <a:spcPts val="0"/>
              </a:spcBef>
              <a:spcAft>
                <a:spcPts val="0"/>
              </a:spcAft>
              <a:buClr>
                <a:srgbClr val="002D62"/>
              </a:buClr>
              <a:buSzPts val="3000"/>
              <a:buFont typeface="Arial Black"/>
              <a:buNone/>
              <a:defRPr b="1" i="0" sz="3000" u="none" cap="none" strike="noStrike">
                <a:solidFill>
                  <a:srgbClr val="002D62"/>
                </a:solidFill>
                <a:latin typeface="Arial Black"/>
                <a:ea typeface="Arial Black"/>
                <a:cs typeface="Arial Black"/>
                <a:sym typeface="Arial Black"/>
              </a:defRPr>
            </a:lvl1pPr>
            <a:lvl2pPr lvl="1"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2pPr>
            <a:lvl3pPr lvl="2"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3pPr>
            <a:lvl4pPr lvl="3"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4pPr>
            <a:lvl5pPr lvl="4"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5pPr>
            <a:lvl6pPr lvl="5"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6pPr>
            <a:lvl7pPr lvl="6"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7pPr>
            <a:lvl8pPr lvl="7"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8pPr>
            <a:lvl9pPr lvl="8" marR="0" algn="l">
              <a:lnSpc>
                <a:spcPct val="100000"/>
              </a:lnSpc>
              <a:spcBef>
                <a:spcPts val="0"/>
              </a:spcBef>
              <a:spcAft>
                <a:spcPts val="0"/>
              </a:spcAft>
              <a:buClr>
                <a:srgbClr val="002D62"/>
              </a:buClr>
              <a:buSzPts val="3000"/>
              <a:buFont typeface="Arial Black"/>
              <a:buNone/>
              <a:defRPr b="0" i="0" sz="3000" u="none" cap="none" strike="noStrike">
                <a:solidFill>
                  <a:srgbClr val="002D62"/>
                </a:solidFill>
                <a:latin typeface="Arial Black"/>
                <a:ea typeface="Arial Black"/>
                <a:cs typeface="Arial Black"/>
                <a:sym typeface="Arial Black"/>
              </a:defRPr>
            </a:lvl9pPr>
          </a:lstStyle>
          <a:p/>
        </p:txBody>
      </p:sp>
      <p:sp>
        <p:nvSpPr>
          <p:cNvPr id="64" name="Google Shape;64;p10"/>
          <p:cNvSpPr/>
          <p:nvPr/>
        </p:nvSpPr>
        <p:spPr>
          <a:xfrm rot="-4975339">
            <a:off x="4764721" y="-336712"/>
            <a:ext cx="4097855" cy="5113621"/>
          </a:xfrm>
          <a:custGeom>
            <a:rect b="b" l="l" r="r" t="t"/>
            <a:pathLst>
              <a:path extrusionOk="0" h="6811618" w="5458563">
                <a:moveTo>
                  <a:pt x="5300231" y="71459"/>
                </a:moveTo>
                <a:lnTo>
                  <a:pt x="5458563" y="1348535"/>
                </a:lnTo>
                <a:lnTo>
                  <a:pt x="5344661" y="1288038"/>
                </a:lnTo>
                <a:cubicBezTo>
                  <a:pt x="3868761" y="597737"/>
                  <a:pt x="2080291" y="1123894"/>
                  <a:pt x="1226055" y="2553206"/>
                </a:cubicBezTo>
                <a:cubicBezTo>
                  <a:pt x="428796" y="3887172"/>
                  <a:pt x="709896" y="5565259"/>
                  <a:pt x="1813564" y="6574112"/>
                </a:cubicBezTo>
                <a:lnTo>
                  <a:pt x="1907992" y="6652071"/>
                </a:lnTo>
                <a:lnTo>
                  <a:pt x="621111" y="6811618"/>
                </a:lnTo>
                <a:lnTo>
                  <a:pt x="526148" y="6641958"/>
                </a:lnTo>
                <a:cubicBezTo>
                  <a:pt x="-187669" y="5291042"/>
                  <a:pt x="-199781" y="3611088"/>
                  <a:pt x="641327" y="2203751"/>
                </a:cubicBezTo>
                <a:cubicBezTo>
                  <a:pt x="1602643" y="595264"/>
                  <a:pt x="3405354" y="-200317"/>
                  <a:pt x="5151360" y="43161"/>
                </a:cubicBezTo>
                <a:close/>
              </a:path>
            </a:pathLst>
          </a:custGeom>
          <a:gradFill>
            <a:gsLst>
              <a:gs pos="0">
                <a:srgbClr val="FFFFFF">
                  <a:alpha val="24313"/>
                </a:srgbClr>
              </a:gs>
              <a:gs pos="100000">
                <a:srgbClr val="05C3DD"/>
              </a:gs>
            </a:gsLst>
            <a:lin ang="5400012" scaled="0"/>
          </a:grad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0" Type="http://schemas.openxmlformats.org/officeDocument/2006/relationships/slideLayout" Target="../slideLayouts/slideLayout19.xml"/><Relationship Id="rId13" Type="http://schemas.openxmlformats.org/officeDocument/2006/relationships/theme" Target="../theme/theme3.xml"/><Relationship Id="rId12" Type="http://schemas.openxmlformats.org/officeDocument/2006/relationships/slideLayout" Target="../slideLayouts/slideLayout21.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5" name="Shape 6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comments" Target="../comments/commen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487575" y="379875"/>
            <a:ext cx="4561200" cy="2168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Clr>
                <a:schemeClr val="dk1"/>
              </a:buClr>
              <a:buSzPts val="3300"/>
              <a:buFont typeface="Arial"/>
              <a:buNone/>
            </a:pPr>
            <a:r>
              <a:rPr lang="en-GB" sz="4000">
                <a:solidFill>
                  <a:schemeClr val="lt1"/>
                </a:solidFill>
              </a:rPr>
              <a:t>WOODLAWN</a:t>
            </a:r>
            <a:r>
              <a:rPr lang="en-GB" sz="4000">
                <a:solidFill>
                  <a:schemeClr val="lt1"/>
                </a:solidFill>
              </a:rPr>
              <a:t> ECO</a:t>
            </a:r>
            <a:r>
              <a:rPr b="1" lang="en-GB" sz="4000">
                <a:solidFill>
                  <a:schemeClr val="lt1"/>
                </a:solidFill>
              </a:rPr>
              <a:t>-</a:t>
            </a:r>
            <a:r>
              <a:rPr lang="en-GB" sz="4000">
                <a:solidFill>
                  <a:schemeClr val="lt1"/>
                </a:solidFill>
              </a:rPr>
              <a:t>PRECINCT</a:t>
            </a:r>
            <a:r>
              <a:rPr b="1" lang="en-GB" sz="3300">
                <a:solidFill>
                  <a:schemeClr val="lt1"/>
                </a:solidFill>
              </a:rPr>
              <a:t> </a:t>
            </a:r>
            <a:endParaRPr b="1" sz="3300">
              <a:solidFill>
                <a:schemeClr val="lt1"/>
              </a:solidFill>
            </a:endParaRPr>
          </a:p>
          <a:p>
            <a:pPr indent="0" lvl="0" marL="0" rtl="0" algn="ctr">
              <a:lnSpc>
                <a:spcPct val="115000"/>
              </a:lnSpc>
              <a:spcBef>
                <a:spcPts val="0"/>
              </a:spcBef>
              <a:spcAft>
                <a:spcPts val="0"/>
              </a:spcAft>
              <a:buSzPts val="2400"/>
              <a:buNone/>
            </a:pPr>
            <a:r>
              <a:rPr lang="en-GB" sz="1400">
                <a:solidFill>
                  <a:schemeClr val="lt1"/>
                </a:solidFill>
              </a:rPr>
              <a:t>COMMUNITY LIAISON COMMITTEE MEETING</a:t>
            </a:r>
            <a:r>
              <a:rPr b="1" lang="en-GB" sz="2400">
                <a:solidFill>
                  <a:schemeClr val="lt1"/>
                </a:solidFill>
              </a:rPr>
              <a:t> </a:t>
            </a:r>
            <a:endParaRPr b="1" sz="2400">
              <a:solidFill>
                <a:schemeClr val="lt1"/>
              </a:solidFill>
            </a:endParaRPr>
          </a:p>
          <a:p>
            <a:pPr indent="0" lvl="0" marL="0" rtl="0" algn="ctr">
              <a:lnSpc>
                <a:spcPct val="115000"/>
              </a:lnSpc>
              <a:spcBef>
                <a:spcPts val="0"/>
              </a:spcBef>
              <a:spcAft>
                <a:spcPts val="0"/>
              </a:spcAft>
              <a:buSzPts val="1100"/>
              <a:buNone/>
            </a:pPr>
            <a:r>
              <a:rPr lang="en-GB" sz="1500"/>
              <a:t>28th August 2025</a:t>
            </a:r>
            <a:endParaRPr b="1" sz="1500">
              <a:solidFill>
                <a:schemeClr val="lt1"/>
              </a:solidFill>
            </a:endParaRPr>
          </a:p>
          <a:p>
            <a:pPr indent="0" lvl="0" marL="0" rtl="0" algn="l">
              <a:lnSpc>
                <a:spcPct val="80000"/>
              </a:lnSpc>
              <a:spcBef>
                <a:spcPts val="0"/>
              </a:spcBef>
              <a:spcAft>
                <a:spcPts val="0"/>
              </a:spcAft>
              <a:buSzPts val="1100"/>
              <a:buNone/>
            </a:pPr>
            <a:r>
              <a:t/>
            </a:r>
            <a:endParaRPr sz="4000">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3"/>
          <p:cNvSpPr txBox="1"/>
          <p:nvPr>
            <p:ph type="title"/>
          </p:nvPr>
        </p:nvSpPr>
        <p:spPr>
          <a:xfrm>
            <a:off x="504000" y="360000"/>
            <a:ext cx="8186400" cy="6927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a:t>OPERATIONAL </a:t>
            </a:r>
            <a:r>
              <a:rPr lang="en-GB"/>
              <a:t>UPDATE</a:t>
            </a:r>
            <a:endParaRPr/>
          </a:p>
          <a:p>
            <a:pPr indent="0" lvl="0" marL="0" rtl="0" algn="l">
              <a:lnSpc>
                <a:spcPct val="90000"/>
              </a:lnSpc>
              <a:spcBef>
                <a:spcPts val="0"/>
              </a:spcBef>
              <a:spcAft>
                <a:spcPts val="0"/>
              </a:spcAft>
              <a:buNone/>
            </a:pPr>
            <a:r>
              <a:rPr lang="en-GB">
                <a:solidFill>
                  <a:schemeClr val="accent2"/>
                </a:solidFill>
              </a:rPr>
              <a:t>PERFORMANCE</a:t>
            </a:r>
            <a:endParaRPr>
              <a:solidFill>
                <a:schemeClr val="accent2"/>
              </a:solidFill>
            </a:endParaRPr>
          </a:p>
        </p:txBody>
      </p:sp>
      <p:sp>
        <p:nvSpPr>
          <p:cNvPr id="198" name="Google Shape;198;p33"/>
          <p:cNvSpPr txBox="1"/>
          <p:nvPr>
            <p:ph idx="1" type="body"/>
          </p:nvPr>
        </p:nvSpPr>
        <p:spPr>
          <a:xfrm>
            <a:off x="504000" y="1220225"/>
            <a:ext cx="4632000" cy="34275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accent6"/>
              </a:buClr>
              <a:buSzPts val="1100"/>
              <a:buFont typeface="Arial"/>
              <a:buNone/>
            </a:pPr>
            <a:r>
              <a:rPr lang="en-GB" sz="1200">
                <a:solidFill>
                  <a:srgbClr val="002D62"/>
                </a:solidFill>
                <a:latin typeface="Arial Black"/>
                <a:ea typeface="Arial Black"/>
                <a:cs typeface="Arial Black"/>
                <a:sym typeface="Arial Black"/>
              </a:rPr>
              <a:t>Bioreactor Landfill - Licence tonnage</a:t>
            </a:r>
            <a:endParaRPr sz="1200">
              <a:solidFill>
                <a:srgbClr val="002D62"/>
              </a:solidFill>
              <a:latin typeface="Arial Black"/>
              <a:ea typeface="Arial Black"/>
              <a:cs typeface="Arial Black"/>
              <a:sym typeface="Arial Black"/>
            </a:endParaRPr>
          </a:p>
          <a:p>
            <a:pPr indent="0" lvl="0" marL="0" rtl="0" algn="l">
              <a:spcBef>
                <a:spcPts val="1000"/>
              </a:spcBef>
              <a:spcAft>
                <a:spcPts val="0"/>
              </a:spcAft>
              <a:buClr>
                <a:schemeClr val="accent6"/>
              </a:buClr>
              <a:buSzPts val="1100"/>
              <a:buFont typeface="Arial"/>
              <a:buNone/>
            </a:pPr>
            <a:r>
              <a:rPr b="1" lang="en-GB" sz="1200">
                <a:solidFill>
                  <a:srgbClr val="05C3DD"/>
                </a:solidFill>
              </a:rPr>
              <a:t>YTD Waste Processed (licence 7 Sep 2024 - 26 August 2025)</a:t>
            </a:r>
            <a:endParaRPr b="1" sz="1200">
              <a:solidFill>
                <a:srgbClr val="05C3DD"/>
              </a:solidFill>
            </a:endParaRPr>
          </a:p>
          <a:p>
            <a:pPr indent="-256199" lvl="0" marL="251999" rtl="0" algn="l">
              <a:spcBef>
                <a:spcPts val="600"/>
              </a:spcBef>
              <a:spcAft>
                <a:spcPts val="0"/>
              </a:spcAft>
              <a:buClr>
                <a:srgbClr val="05C3DD"/>
              </a:buClr>
              <a:buSzPts val="1200"/>
              <a:buChar char="●"/>
            </a:pPr>
            <a:r>
              <a:rPr lang="en-GB" sz="1200">
                <a:solidFill>
                  <a:srgbClr val="002D62"/>
                </a:solidFill>
              </a:rPr>
              <a:t>Regional Waste </a:t>
            </a:r>
            <a:r>
              <a:rPr b="1" lang="en-GB" sz="1200">
                <a:solidFill>
                  <a:srgbClr val="05C3DD"/>
                </a:solidFill>
              </a:rPr>
              <a:t>120,229</a:t>
            </a:r>
            <a:r>
              <a:rPr b="1" lang="en-GB" sz="1200">
                <a:solidFill>
                  <a:srgbClr val="05C3DD"/>
                </a:solidFill>
              </a:rPr>
              <a:t> t </a:t>
            </a:r>
            <a:r>
              <a:rPr lang="en-GB" sz="1200">
                <a:solidFill>
                  <a:srgbClr val="002D62"/>
                </a:solidFill>
              </a:rPr>
              <a:t>- (licence 125,000t)</a:t>
            </a:r>
            <a:endParaRPr sz="1200">
              <a:solidFill>
                <a:srgbClr val="002D62"/>
              </a:solidFill>
            </a:endParaRPr>
          </a:p>
          <a:p>
            <a:pPr indent="-256199" lvl="0" marL="251999" rtl="0" algn="l">
              <a:spcBef>
                <a:spcPts val="600"/>
              </a:spcBef>
              <a:spcAft>
                <a:spcPts val="0"/>
              </a:spcAft>
              <a:buClr>
                <a:srgbClr val="05C3DD"/>
              </a:buClr>
              <a:buSzPts val="1200"/>
              <a:buChar char="●"/>
            </a:pPr>
            <a:r>
              <a:rPr lang="en-GB" sz="1200">
                <a:solidFill>
                  <a:srgbClr val="002D62"/>
                </a:solidFill>
              </a:rPr>
              <a:t>Sydney Waste </a:t>
            </a:r>
            <a:r>
              <a:rPr b="1" lang="en-GB" sz="1200">
                <a:solidFill>
                  <a:srgbClr val="05C3DD"/>
                </a:solidFill>
              </a:rPr>
              <a:t>775,535</a:t>
            </a:r>
            <a:r>
              <a:rPr b="1" lang="en-GB" sz="1200">
                <a:solidFill>
                  <a:srgbClr val="05C3DD"/>
                </a:solidFill>
              </a:rPr>
              <a:t> t</a:t>
            </a:r>
            <a:r>
              <a:rPr lang="en-GB" sz="1200">
                <a:solidFill>
                  <a:srgbClr val="002D62"/>
                </a:solidFill>
              </a:rPr>
              <a:t> - (licence 900,000t)</a:t>
            </a:r>
            <a:endParaRPr sz="1200">
              <a:solidFill>
                <a:srgbClr val="002D62"/>
              </a:solidFill>
            </a:endParaRPr>
          </a:p>
          <a:p>
            <a:pPr indent="-256199" lvl="0" marL="503999" rtl="0" algn="l">
              <a:spcBef>
                <a:spcPts val="600"/>
              </a:spcBef>
              <a:spcAft>
                <a:spcPts val="0"/>
              </a:spcAft>
              <a:buClr>
                <a:srgbClr val="05C3DD"/>
              </a:buClr>
              <a:buSzPts val="1200"/>
              <a:buChar char="○"/>
            </a:pPr>
            <a:r>
              <a:rPr lang="en-GB" sz="1200">
                <a:solidFill>
                  <a:srgbClr val="002D62"/>
                </a:solidFill>
              </a:rPr>
              <a:t>Both are within licence limits for Sep 202</a:t>
            </a:r>
            <a:r>
              <a:rPr lang="en-GB" sz="1200"/>
              <a:t>4 </a:t>
            </a:r>
            <a:r>
              <a:rPr lang="en-GB" sz="1200">
                <a:solidFill>
                  <a:srgbClr val="002D62"/>
                </a:solidFill>
              </a:rPr>
              <a:t>- </a:t>
            </a:r>
            <a:r>
              <a:rPr lang="en-GB" sz="1200">
                <a:solidFill>
                  <a:srgbClr val="002D62"/>
                </a:solidFill>
              </a:rPr>
              <a:t>Sep</a:t>
            </a:r>
            <a:r>
              <a:rPr lang="en-GB" sz="1200">
                <a:solidFill>
                  <a:srgbClr val="002D62"/>
                </a:solidFill>
              </a:rPr>
              <a:t> 202</a:t>
            </a:r>
            <a:r>
              <a:rPr lang="en-GB" sz="1200"/>
              <a:t>5</a:t>
            </a:r>
            <a:r>
              <a:rPr lang="en-GB" sz="1200">
                <a:solidFill>
                  <a:srgbClr val="002D62"/>
                </a:solidFill>
              </a:rPr>
              <a:t> period</a:t>
            </a:r>
            <a:endParaRPr sz="1200">
              <a:solidFill>
                <a:srgbClr val="002D62"/>
              </a:solidFill>
            </a:endParaRPr>
          </a:p>
          <a:p>
            <a:pPr indent="0" lvl="0" marL="0" rtl="0" algn="l">
              <a:spcBef>
                <a:spcPts val="600"/>
              </a:spcBef>
              <a:spcAft>
                <a:spcPts val="0"/>
              </a:spcAft>
              <a:buNone/>
            </a:pPr>
            <a:r>
              <a:rPr lang="en-GB" sz="1200">
                <a:solidFill>
                  <a:srgbClr val="002D62"/>
                </a:solidFill>
                <a:latin typeface="Arial Black"/>
                <a:ea typeface="Arial Black"/>
                <a:cs typeface="Arial Black"/>
                <a:sym typeface="Arial Black"/>
              </a:rPr>
              <a:t>M</a:t>
            </a:r>
            <a:r>
              <a:rPr lang="en-GB" sz="1200">
                <a:solidFill>
                  <a:srgbClr val="002D62"/>
                </a:solidFill>
                <a:latin typeface="Arial Black"/>
                <a:ea typeface="Arial Black"/>
                <a:cs typeface="Arial Black"/>
                <a:sym typeface="Arial Black"/>
              </a:rPr>
              <a:t>echanical Biological Treatment</a:t>
            </a:r>
            <a:endParaRPr sz="1200">
              <a:solidFill>
                <a:srgbClr val="002D62"/>
              </a:solidFill>
              <a:latin typeface="Arial Black"/>
              <a:ea typeface="Arial Black"/>
              <a:cs typeface="Arial Black"/>
              <a:sym typeface="Arial Black"/>
            </a:endParaRPr>
          </a:p>
          <a:p>
            <a:pPr indent="0" lvl="0" marL="0" rtl="0" algn="l">
              <a:spcBef>
                <a:spcPts val="1000"/>
              </a:spcBef>
              <a:spcAft>
                <a:spcPts val="0"/>
              </a:spcAft>
              <a:buNone/>
            </a:pPr>
            <a:r>
              <a:rPr b="1" lang="en-GB" sz="1200">
                <a:solidFill>
                  <a:srgbClr val="05C3DD"/>
                </a:solidFill>
              </a:rPr>
              <a:t>Y</a:t>
            </a:r>
            <a:r>
              <a:rPr b="1" lang="en-GB" sz="1200">
                <a:solidFill>
                  <a:srgbClr val="05C3DD"/>
                </a:solidFill>
              </a:rPr>
              <a:t>TD Waste Processed (licence 22 Dec 2024 -  26th August 2025)</a:t>
            </a:r>
            <a:endParaRPr b="1" sz="1200">
              <a:solidFill>
                <a:srgbClr val="05C3DD"/>
              </a:solidFill>
            </a:endParaRPr>
          </a:p>
          <a:p>
            <a:pPr indent="-256199" lvl="0" marL="251999" rtl="0" algn="l">
              <a:spcBef>
                <a:spcPts val="600"/>
              </a:spcBef>
              <a:spcAft>
                <a:spcPts val="0"/>
              </a:spcAft>
              <a:buClr>
                <a:srgbClr val="05C3DD"/>
              </a:buClr>
              <a:buSzPts val="1200"/>
              <a:buChar char="●"/>
            </a:pPr>
            <a:r>
              <a:rPr lang="en-GB" sz="1200">
                <a:solidFill>
                  <a:srgbClr val="002D62"/>
                </a:solidFill>
              </a:rPr>
              <a:t>Sydney Waste </a:t>
            </a:r>
            <a:r>
              <a:rPr b="1" lang="en-GB" sz="1200">
                <a:solidFill>
                  <a:srgbClr val="05C3DD"/>
                </a:solidFill>
              </a:rPr>
              <a:t>89,040.4t</a:t>
            </a:r>
            <a:r>
              <a:rPr b="1" lang="en-GB" sz="1200">
                <a:solidFill>
                  <a:srgbClr val="05C3DD"/>
                </a:solidFill>
              </a:rPr>
              <a:t> </a:t>
            </a:r>
            <a:r>
              <a:rPr lang="en-GB" sz="1200">
                <a:solidFill>
                  <a:srgbClr val="002D62"/>
                </a:solidFill>
              </a:rPr>
              <a:t>- (licence 144,000 t)</a:t>
            </a:r>
            <a:endParaRPr sz="1200">
              <a:solidFill>
                <a:srgbClr val="002D62"/>
              </a:solidFill>
            </a:endParaRPr>
          </a:p>
          <a:p>
            <a:pPr indent="-256199" lvl="0" marL="251999" rtl="0" algn="l">
              <a:spcBef>
                <a:spcPts val="600"/>
              </a:spcBef>
              <a:spcAft>
                <a:spcPts val="0"/>
              </a:spcAft>
              <a:buClr>
                <a:srgbClr val="05C3DD"/>
              </a:buClr>
              <a:buSzPts val="1200"/>
              <a:buChar char="●"/>
            </a:pPr>
            <a:r>
              <a:rPr lang="en-GB" sz="1200">
                <a:solidFill>
                  <a:srgbClr val="002D62"/>
                </a:solidFill>
              </a:rPr>
              <a:t>MWOO to Bioreactor (ADC) </a:t>
            </a:r>
            <a:r>
              <a:rPr b="1" lang="en-GB" sz="1200">
                <a:solidFill>
                  <a:srgbClr val="05C3DD"/>
                </a:solidFill>
              </a:rPr>
              <a:t>36,600</a:t>
            </a:r>
            <a:r>
              <a:rPr b="1" lang="en-GB" sz="1200">
                <a:solidFill>
                  <a:srgbClr val="05C3DD"/>
                </a:solidFill>
              </a:rPr>
              <a:t>t</a:t>
            </a:r>
            <a:r>
              <a:rPr lang="en-GB" sz="1200">
                <a:solidFill>
                  <a:srgbClr val="05C3DD"/>
                </a:solidFill>
              </a:rPr>
              <a:t> </a:t>
            </a:r>
            <a:endParaRPr sz="1200">
              <a:solidFill>
                <a:srgbClr val="05C3DD"/>
              </a:solidFill>
            </a:endParaRPr>
          </a:p>
          <a:p>
            <a:pPr indent="-256199" lvl="0" marL="251999" rtl="0" algn="l">
              <a:spcBef>
                <a:spcPts val="600"/>
              </a:spcBef>
              <a:spcAft>
                <a:spcPts val="0"/>
              </a:spcAft>
              <a:buClr>
                <a:srgbClr val="05C3DD"/>
              </a:buClr>
              <a:buSzPts val="1200"/>
              <a:buChar char="●"/>
            </a:pPr>
            <a:r>
              <a:rPr lang="en-GB" sz="1200">
                <a:solidFill>
                  <a:srgbClr val="002D62"/>
                </a:solidFill>
              </a:rPr>
              <a:t>WOO to Tailings Rehabilitation</a:t>
            </a:r>
            <a:r>
              <a:rPr b="1" lang="en-GB" sz="1200">
                <a:solidFill>
                  <a:srgbClr val="05C3DD"/>
                </a:solidFill>
              </a:rPr>
              <a:t> 3,358.7t </a:t>
            </a:r>
            <a:endParaRPr b="1" sz="1200">
              <a:solidFill>
                <a:srgbClr val="05C3DD"/>
              </a:solidFill>
            </a:endParaRPr>
          </a:p>
          <a:p>
            <a:pPr indent="-304800" lvl="1" marL="914400" rtl="0" algn="l">
              <a:spcBef>
                <a:spcPts val="600"/>
              </a:spcBef>
              <a:spcAft>
                <a:spcPts val="0"/>
              </a:spcAft>
              <a:buClr>
                <a:schemeClr val="dk1"/>
              </a:buClr>
              <a:buSzPts val="1200"/>
              <a:buChar char="○"/>
            </a:pPr>
            <a:r>
              <a:rPr lang="en-GB" sz="1200"/>
              <a:t>WOO transitioning to ADC odour control</a:t>
            </a:r>
            <a:endParaRPr b="1" sz="1200">
              <a:solidFill>
                <a:schemeClr val="dk1"/>
              </a:solidFill>
            </a:endParaRPr>
          </a:p>
          <a:p>
            <a:pPr indent="-256199" lvl="0" marL="251999" rtl="0" algn="l">
              <a:spcBef>
                <a:spcPts val="600"/>
              </a:spcBef>
              <a:spcAft>
                <a:spcPts val="0"/>
              </a:spcAft>
              <a:buClr>
                <a:srgbClr val="05C3DD"/>
              </a:buClr>
              <a:buSzPts val="1200"/>
              <a:buChar char="●"/>
            </a:pPr>
            <a:r>
              <a:rPr lang="en-GB" sz="1200">
                <a:solidFill>
                  <a:srgbClr val="002D62"/>
                </a:solidFill>
              </a:rPr>
              <a:t>Ferrous Recovery  </a:t>
            </a:r>
            <a:r>
              <a:rPr b="1" lang="en-GB" sz="1200">
                <a:solidFill>
                  <a:srgbClr val="05C3DD"/>
                </a:solidFill>
              </a:rPr>
              <a:t>364.5</a:t>
            </a:r>
            <a:r>
              <a:rPr b="1" lang="en-GB" sz="1200">
                <a:solidFill>
                  <a:srgbClr val="05C3DD"/>
                </a:solidFill>
              </a:rPr>
              <a:t>t</a:t>
            </a:r>
            <a:r>
              <a:rPr b="1" lang="en-GB" sz="1200">
                <a:solidFill>
                  <a:srgbClr val="002D62"/>
                </a:solidFill>
              </a:rPr>
              <a:t> </a:t>
            </a:r>
            <a:endParaRPr b="1" sz="1200">
              <a:solidFill>
                <a:srgbClr val="002D62"/>
              </a:solidFill>
            </a:endParaRPr>
          </a:p>
          <a:p>
            <a:pPr indent="-256199" lvl="0" marL="251999" rtl="0" algn="l">
              <a:spcBef>
                <a:spcPts val="600"/>
              </a:spcBef>
              <a:spcAft>
                <a:spcPts val="600"/>
              </a:spcAft>
              <a:buClr>
                <a:srgbClr val="05C3DD"/>
              </a:buClr>
              <a:buSzPts val="1200"/>
              <a:buChar char="●"/>
            </a:pPr>
            <a:r>
              <a:rPr lang="en-GB" sz="1200">
                <a:solidFill>
                  <a:srgbClr val="002D62"/>
                </a:solidFill>
              </a:rPr>
              <a:t>Total diversion from Landfill </a:t>
            </a:r>
            <a:r>
              <a:rPr b="1" lang="en-GB" sz="1200">
                <a:solidFill>
                  <a:srgbClr val="05C3DD"/>
                </a:solidFill>
              </a:rPr>
              <a:t>40,323.2t</a:t>
            </a:r>
            <a:endParaRPr b="1" sz="1200">
              <a:solidFill>
                <a:srgbClr val="05C3DD"/>
              </a:solidFill>
            </a:endParaRPr>
          </a:p>
        </p:txBody>
      </p:sp>
      <p:sp>
        <p:nvSpPr>
          <p:cNvPr id="199" name="Google Shape;199;p33"/>
          <p:cNvSpPr txBox="1"/>
          <p:nvPr>
            <p:ph idx="1" type="body"/>
          </p:nvPr>
        </p:nvSpPr>
        <p:spPr>
          <a:xfrm>
            <a:off x="5253875" y="3103025"/>
            <a:ext cx="2979600" cy="1282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sz="1200">
                <a:solidFill>
                  <a:srgbClr val="002D62"/>
                </a:solidFill>
                <a:latin typeface="Arial Black"/>
                <a:ea typeface="Arial Black"/>
                <a:cs typeface="Arial Black"/>
                <a:sym typeface="Arial Black"/>
              </a:rPr>
              <a:t>Leachate Treatment Plant</a:t>
            </a:r>
            <a:endParaRPr sz="1200">
              <a:solidFill>
                <a:srgbClr val="002D62"/>
              </a:solidFill>
              <a:latin typeface="Arial Black"/>
              <a:ea typeface="Arial Black"/>
              <a:cs typeface="Arial Black"/>
              <a:sym typeface="Arial Black"/>
            </a:endParaRPr>
          </a:p>
          <a:p>
            <a:pPr indent="0" lvl="0" marL="0" rtl="0" algn="l">
              <a:spcBef>
                <a:spcPts val="1000"/>
              </a:spcBef>
              <a:spcAft>
                <a:spcPts val="0"/>
              </a:spcAft>
              <a:buNone/>
            </a:pPr>
            <a:r>
              <a:rPr b="1" lang="en-GB" sz="1200">
                <a:solidFill>
                  <a:srgbClr val="05C3DD"/>
                </a:solidFill>
              </a:rPr>
              <a:t>Y</a:t>
            </a:r>
            <a:r>
              <a:rPr b="1" lang="en-GB" sz="1200">
                <a:solidFill>
                  <a:srgbClr val="05C3DD"/>
                </a:solidFill>
              </a:rPr>
              <a:t>TD Leachate Treated </a:t>
            </a:r>
            <a:endParaRPr b="1" sz="1200">
              <a:solidFill>
                <a:srgbClr val="05C3DD"/>
              </a:solidFill>
            </a:endParaRPr>
          </a:p>
          <a:p>
            <a:pPr indent="-256199" lvl="0" marL="251999" rtl="0" algn="l">
              <a:spcBef>
                <a:spcPts val="600"/>
              </a:spcBef>
              <a:spcAft>
                <a:spcPts val="0"/>
              </a:spcAft>
              <a:buClr>
                <a:srgbClr val="05C3DD"/>
              </a:buClr>
              <a:buSzPts val="1200"/>
              <a:buChar char="●"/>
            </a:pPr>
            <a:r>
              <a:rPr lang="en-GB" sz="1200">
                <a:solidFill>
                  <a:srgbClr val="002D62"/>
                </a:solidFill>
              </a:rPr>
              <a:t>Current treatment rate of</a:t>
            </a:r>
            <a:r>
              <a:rPr b="1" lang="en-GB" sz="1200">
                <a:solidFill>
                  <a:srgbClr val="05C3DD"/>
                </a:solidFill>
              </a:rPr>
              <a:t> 4.1 L/s</a:t>
            </a:r>
            <a:r>
              <a:rPr lang="en-GB" sz="1200">
                <a:solidFill>
                  <a:srgbClr val="05C3DD"/>
                </a:solidFill>
              </a:rPr>
              <a:t> </a:t>
            </a:r>
            <a:endParaRPr sz="1200">
              <a:solidFill>
                <a:srgbClr val="05C3DD"/>
              </a:solidFill>
            </a:endParaRPr>
          </a:p>
          <a:p>
            <a:pPr indent="-256199" lvl="0" marL="251999" rtl="0" algn="l">
              <a:spcBef>
                <a:spcPts val="600"/>
              </a:spcBef>
              <a:spcAft>
                <a:spcPts val="0"/>
              </a:spcAft>
              <a:buClr>
                <a:srgbClr val="05C3DD"/>
              </a:buClr>
              <a:buSzPts val="1200"/>
              <a:buChar char="●"/>
            </a:pPr>
            <a:r>
              <a:rPr lang="en-GB" sz="1200">
                <a:solidFill>
                  <a:srgbClr val="002D62"/>
                </a:solidFill>
              </a:rPr>
              <a:t>Average treatment rate YTD </a:t>
            </a:r>
            <a:r>
              <a:rPr b="1" lang="en-GB" sz="1200">
                <a:solidFill>
                  <a:srgbClr val="05C3DD"/>
                </a:solidFill>
              </a:rPr>
              <a:t>4.06 L/s</a:t>
            </a:r>
            <a:endParaRPr b="1" sz="1200">
              <a:solidFill>
                <a:srgbClr val="05C3DD"/>
              </a:solidFill>
            </a:endParaRPr>
          </a:p>
          <a:p>
            <a:pPr indent="-256199" lvl="0" marL="251999" rtl="0" algn="l">
              <a:spcBef>
                <a:spcPts val="600"/>
              </a:spcBef>
              <a:spcAft>
                <a:spcPts val="600"/>
              </a:spcAft>
              <a:buClr>
                <a:srgbClr val="05C3DD"/>
              </a:buClr>
              <a:buSzPts val="1200"/>
              <a:buChar char="●"/>
            </a:pPr>
            <a:r>
              <a:rPr lang="en-GB" sz="1200">
                <a:solidFill>
                  <a:srgbClr val="002D62"/>
                </a:solidFill>
              </a:rPr>
              <a:t>Licence requirement </a:t>
            </a:r>
            <a:r>
              <a:rPr b="1" lang="en-GB" sz="1200">
                <a:solidFill>
                  <a:srgbClr val="002D62"/>
                </a:solidFill>
              </a:rPr>
              <a:t>&gt;4 L/s</a:t>
            </a:r>
            <a:endParaRPr b="1" sz="1200">
              <a:solidFill>
                <a:srgbClr val="002D62"/>
              </a:solidFill>
            </a:endParaRPr>
          </a:p>
        </p:txBody>
      </p:sp>
      <p:sp>
        <p:nvSpPr>
          <p:cNvPr id="200" name="Google Shape;200;p33"/>
          <p:cNvSpPr/>
          <p:nvPr/>
        </p:nvSpPr>
        <p:spPr>
          <a:xfrm>
            <a:off x="94375" y="731425"/>
            <a:ext cx="283200" cy="2754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34"/>
          <p:cNvPicPr preferRelativeResize="0"/>
          <p:nvPr/>
        </p:nvPicPr>
        <p:blipFill rotWithShape="1">
          <a:blip r:embed="rId3">
            <a:alphaModFix/>
          </a:blip>
          <a:srcRect b="0" l="1895" r="1895" t="0"/>
          <a:stretch/>
        </p:blipFill>
        <p:spPr>
          <a:xfrm>
            <a:off x="0" y="0"/>
            <a:ext cx="9143998" cy="5143501"/>
          </a:xfrm>
          <a:prstGeom prst="rect">
            <a:avLst/>
          </a:prstGeom>
          <a:noFill/>
          <a:ln>
            <a:noFill/>
          </a:ln>
        </p:spPr>
      </p:pic>
      <p:sp>
        <p:nvSpPr>
          <p:cNvPr id="206" name="Google Shape;206;p34"/>
          <p:cNvSpPr/>
          <p:nvPr/>
        </p:nvSpPr>
        <p:spPr>
          <a:xfrm>
            <a:off x="0" y="289975"/>
            <a:ext cx="4688400" cy="442200"/>
          </a:xfrm>
          <a:prstGeom prst="rect">
            <a:avLst/>
          </a:prstGeom>
          <a:solidFill>
            <a:srgbClr val="002D6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 name="Google Shape;207;p34"/>
          <p:cNvSpPr/>
          <p:nvPr/>
        </p:nvSpPr>
        <p:spPr>
          <a:xfrm>
            <a:off x="110932" y="856007"/>
            <a:ext cx="4336800" cy="1455700"/>
          </a:xfrm>
          <a:custGeom>
            <a:rect b="b" l="l" r="r" t="t"/>
            <a:pathLst>
              <a:path extrusionOk="0" h="58228" w="173472">
                <a:moveTo>
                  <a:pt x="157702" y="38819"/>
                </a:moveTo>
                <a:lnTo>
                  <a:pt x="173472" y="38819"/>
                </a:lnTo>
                <a:lnTo>
                  <a:pt x="171046" y="35907"/>
                </a:lnTo>
                <a:lnTo>
                  <a:pt x="162312" y="33481"/>
                </a:lnTo>
                <a:lnTo>
                  <a:pt x="159643" y="29599"/>
                </a:lnTo>
                <a:lnTo>
                  <a:pt x="160371" y="24989"/>
                </a:lnTo>
                <a:lnTo>
                  <a:pt x="162312" y="22321"/>
                </a:lnTo>
                <a:lnTo>
                  <a:pt x="94136" y="0"/>
                </a:lnTo>
                <a:lnTo>
                  <a:pt x="83946" y="2183"/>
                </a:lnTo>
                <a:lnTo>
                  <a:pt x="78123" y="1941"/>
                </a:lnTo>
                <a:lnTo>
                  <a:pt x="71087" y="6793"/>
                </a:lnTo>
                <a:lnTo>
                  <a:pt x="57743" y="11403"/>
                </a:lnTo>
                <a:lnTo>
                  <a:pt x="47553" y="11645"/>
                </a:lnTo>
                <a:lnTo>
                  <a:pt x="49979" y="6308"/>
                </a:lnTo>
                <a:lnTo>
                  <a:pt x="34209" y="9462"/>
                </a:lnTo>
                <a:lnTo>
                  <a:pt x="243" y="33966"/>
                </a:lnTo>
                <a:lnTo>
                  <a:pt x="0" y="38333"/>
                </a:lnTo>
                <a:lnTo>
                  <a:pt x="4610" y="39304"/>
                </a:lnTo>
                <a:lnTo>
                  <a:pt x="33481" y="41973"/>
                </a:lnTo>
                <a:lnTo>
                  <a:pt x="62838" y="46340"/>
                </a:lnTo>
                <a:lnTo>
                  <a:pt x="76667" y="49736"/>
                </a:lnTo>
                <a:lnTo>
                  <a:pt x="82248" y="53861"/>
                </a:lnTo>
                <a:lnTo>
                  <a:pt x="87828" y="58228"/>
                </a:lnTo>
                <a:lnTo>
                  <a:pt x="88798" y="54831"/>
                </a:lnTo>
                <a:lnTo>
                  <a:pt x="113060" y="34937"/>
                </a:lnTo>
                <a:lnTo>
                  <a:pt x="145086" y="31055"/>
                </a:lnTo>
                <a:close/>
              </a:path>
            </a:pathLst>
          </a:custGeom>
          <a:solidFill>
            <a:srgbClr val="38761D">
              <a:alpha val="56550"/>
            </a:srgbClr>
          </a:solidFill>
          <a:ln>
            <a:noFill/>
          </a:ln>
        </p:spPr>
      </p:sp>
      <p:sp>
        <p:nvSpPr>
          <p:cNvPr id="208" name="Google Shape;208;p34"/>
          <p:cNvSpPr txBox="1"/>
          <p:nvPr>
            <p:ph type="title"/>
          </p:nvPr>
        </p:nvSpPr>
        <p:spPr>
          <a:xfrm>
            <a:off x="443200" y="320950"/>
            <a:ext cx="40665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chemeClr val="lt1"/>
                </a:solidFill>
              </a:rPr>
              <a:t>WATER MANAGEMENT</a:t>
            </a:r>
            <a:endParaRPr b="0" sz="1800">
              <a:solidFill>
                <a:schemeClr val="lt1"/>
              </a:solidFill>
            </a:endParaRPr>
          </a:p>
        </p:txBody>
      </p:sp>
      <p:sp>
        <p:nvSpPr>
          <p:cNvPr id="209" name="Google Shape;209;p34"/>
          <p:cNvSpPr/>
          <p:nvPr/>
        </p:nvSpPr>
        <p:spPr>
          <a:xfrm>
            <a:off x="1523650" y="1629175"/>
            <a:ext cx="7139025" cy="2656675"/>
          </a:xfrm>
          <a:custGeom>
            <a:rect b="b" l="l" r="r" t="t"/>
            <a:pathLst>
              <a:path extrusionOk="0" h="106267" w="285561">
                <a:moveTo>
                  <a:pt x="222965" y="0"/>
                </a:moveTo>
                <a:lnTo>
                  <a:pt x="235096" y="1213"/>
                </a:lnTo>
                <a:lnTo>
                  <a:pt x="261057" y="3882"/>
                </a:lnTo>
                <a:lnTo>
                  <a:pt x="285561" y="15285"/>
                </a:lnTo>
                <a:lnTo>
                  <a:pt x="274400" y="16013"/>
                </a:lnTo>
                <a:lnTo>
                  <a:pt x="265909" y="19410"/>
                </a:lnTo>
                <a:lnTo>
                  <a:pt x="278768" y="33967"/>
                </a:lnTo>
                <a:lnTo>
                  <a:pt x="265666" y="50465"/>
                </a:lnTo>
                <a:lnTo>
                  <a:pt x="253778" y="56288"/>
                </a:lnTo>
                <a:lnTo>
                  <a:pt x="246014" y="85887"/>
                </a:lnTo>
                <a:lnTo>
                  <a:pt x="210592" y="95106"/>
                </a:lnTo>
                <a:lnTo>
                  <a:pt x="222723" y="77638"/>
                </a:lnTo>
                <a:lnTo>
                  <a:pt x="215202" y="66235"/>
                </a:lnTo>
                <a:lnTo>
                  <a:pt x="208894" y="52891"/>
                </a:lnTo>
                <a:lnTo>
                  <a:pt x="200159" y="46098"/>
                </a:lnTo>
                <a:lnTo>
                  <a:pt x="164495" y="30813"/>
                </a:lnTo>
                <a:lnTo>
                  <a:pt x="137564" y="30570"/>
                </a:lnTo>
                <a:lnTo>
                  <a:pt x="118882" y="34452"/>
                </a:lnTo>
                <a:lnTo>
                  <a:pt x="109178" y="35422"/>
                </a:lnTo>
                <a:lnTo>
                  <a:pt x="100686" y="33481"/>
                </a:lnTo>
                <a:lnTo>
                  <a:pt x="88798" y="50222"/>
                </a:lnTo>
                <a:lnTo>
                  <a:pt x="79578" y="65264"/>
                </a:lnTo>
                <a:lnTo>
                  <a:pt x="74969" y="91952"/>
                </a:lnTo>
                <a:lnTo>
                  <a:pt x="78365" y="104326"/>
                </a:lnTo>
                <a:lnTo>
                  <a:pt x="42943" y="104326"/>
                </a:lnTo>
                <a:lnTo>
                  <a:pt x="970" y="106267"/>
                </a:lnTo>
                <a:lnTo>
                  <a:pt x="0" y="93408"/>
                </a:lnTo>
                <a:lnTo>
                  <a:pt x="17468" y="82005"/>
                </a:lnTo>
                <a:lnTo>
                  <a:pt x="31540" y="79336"/>
                </a:lnTo>
                <a:lnTo>
                  <a:pt x="37120" y="67448"/>
                </a:lnTo>
                <a:lnTo>
                  <a:pt x="30327" y="59684"/>
                </a:lnTo>
                <a:lnTo>
                  <a:pt x="38818" y="52891"/>
                </a:lnTo>
                <a:lnTo>
                  <a:pt x="49008" y="43186"/>
                </a:lnTo>
                <a:lnTo>
                  <a:pt x="74241" y="31783"/>
                </a:lnTo>
                <a:lnTo>
                  <a:pt x="102384" y="24747"/>
                </a:lnTo>
                <a:lnTo>
                  <a:pt x="107237" y="28629"/>
                </a:lnTo>
                <a:lnTo>
                  <a:pt x="120095" y="31055"/>
                </a:lnTo>
                <a:lnTo>
                  <a:pt x="137321" y="28629"/>
                </a:lnTo>
                <a:lnTo>
                  <a:pt x="154547" y="27659"/>
                </a:lnTo>
                <a:lnTo>
                  <a:pt x="155760" y="22806"/>
                </a:lnTo>
                <a:lnTo>
                  <a:pt x="180265" y="29114"/>
                </a:lnTo>
                <a:lnTo>
                  <a:pt x="191668" y="26203"/>
                </a:lnTo>
                <a:lnTo>
                  <a:pt x="204284" y="30813"/>
                </a:lnTo>
                <a:lnTo>
                  <a:pt x="224664" y="30327"/>
                </a:lnTo>
                <a:lnTo>
                  <a:pt x="227333" y="30327"/>
                </a:lnTo>
                <a:lnTo>
                  <a:pt x="223208" y="17954"/>
                </a:lnTo>
                <a:lnTo>
                  <a:pt x="227818" y="15042"/>
                </a:lnTo>
                <a:lnTo>
                  <a:pt x="230487" y="12616"/>
                </a:lnTo>
                <a:close/>
              </a:path>
            </a:pathLst>
          </a:custGeom>
          <a:solidFill>
            <a:srgbClr val="38761D">
              <a:alpha val="56550"/>
            </a:srgbClr>
          </a:solidFill>
          <a:ln>
            <a:noFill/>
          </a:ln>
        </p:spPr>
      </p:sp>
      <p:sp>
        <p:nvSpPr>
          <p:cNvPr id="210" name="Google Shape;210;p34"/>
          <p:cNvSpPr/>
          <p:nvPr/>
        </p:nvSpPr>
        <p:spPr>
          <a:xfrm>
            <a:off x="3391800" y="2375225"/>
            <a:ext cx="3699925" cy="2741575"/>
          </a:xfrm>
          <a:custGeom>
            <a:rect b="b" l="l" r="r" t="t"/>
            <a:pathLst>
              <a:path extrusionOk="0" h="109663" w="147997">
                <a:moveTo>
                  <a:pt x="25960" y="3882"/>
                </a:moveTo>
                <a:lnTo>
                  <a:pt x="35665" y="9948"/>
                </a:lnTo>
                <a:lnTo>
                  <a:pt x="30812" y="18197"/>
                </a:lnTo>
                <a:lnTo>
                  <a:pt x="22806" y="26446"/>
                </a:lnTo>
                <a:lnTo>
                  <a:pt x="12859" y="22078"/>
                </a:lnTo>
                <a:lnTo>
                  <a:pt x="5095" y="35180"/>
                </a:lnTo>
                <a:lnTo>
                  <a:pt x="0" y="60897"/>
                </a:lnTo>
                <a:lnTo>
                  <a:pt x="3397" y="75697"/>
                </a:lnTo>
                <a:lnTo>
                  <a:pt x="29599" y="88798"/>
                </a:lnTo>
                <a:lnTo>
                  <a:pt x="50707" y="91467"/>
                </a:lnTo>
                <a:lnTo>
                  <a:pt x="65992" y="104569"/>
                </a:lnTo>
                <a:lnTo>
                  <a:pt x="81520" y="109663"/>
                </a:lnTo>
                <a:lnTo>
                  <a:pt x="95591" y="105296"/>
                </a:lnTo>
                <a:lnTo>
                  <a:pt x="106024" y="91952"/>
                </a:lnTo>
                <a:lnTo>
                  <a:pt x="124706" y="92923"/>
                </a:lnTo>
                <a:lnTo>
                  <a:pt x="136594" y="64537"/>
                </a:lnTo>
                <a:lnTo>
                  <a:pt x="147997" y="47796"/>
                </a:lnTo>
                <a:lnTo>
                  <a:pt x="140233" y="33967"/>
                </a:lnTo>
                <a:lnTo>
                  <a:pt x="128587" y="17954"/>
                </a:lnTo>
                <a:lnTo>
                  <a:pt x="89041" y="1699"/>
                </a:lnTo>
                <a:lnTo>
                  <a:pt x="65749" y="0"/>
                </a:lnTo>
                <a:lnTo>
                  <a:pt x="39304" y="5580"/>
                </a:lnTo>
                <a:close/>
              </a:path>
            </a:pathLst>
          </a:custGeom>
          <a:solidFill>
            <a:srgbClr val="2766EE">
              <a:alpha val="45240"/>
            </a:srgbClr>
          </a:solidFill>
          <a:ln>
            <a:noFill/>
          </a:ln>
        </p:spPr>
      </p:sp>
      <p:sp>
        <p:nvSpPr>
          <p:cNvPr id="211" name="Google Shape;211;p34"/>
          <p:cNvSpPr/>
          <p:nvPr/>
        </p:nvSpPr>
        <p:spPr>
          <a:xfrm>
            <a:off x="356861" y="2578050"/>
            <a:ext cx="2432250" cy="855225"/>
          </a:xfrm>
          <a:custGeom>
            <a:rect b="b" l="l" r="r" t="t"/>
            <a:pathLst>
              <a:path extrusionOk="0" h="34209" w="97290">
                <a:moveTo>
                  <a:pt x="97290" y="0"/>
                </a:moveTo>
                <a:lnTo>
                  <a:pt x="25960" y="1213"/>
                </a:lnTo>
                <a:lnTo>
                  <a:pt x="6065" y="6793"/>
                </a:lnTo>
                <a:lnTo>
                  <a:pt x="0" y="11888"/>
                </a:lnTo>
                <a:lnTo>
                  <a:pt x="1456" y="17225"/>
                </a:lnTo>
                <a:lnTo>
                  <a:pt x="5823" y="20622"/>
                </a:lnTo>
                <a:lnTo>
                  <a:pt x="12374" y="25474"/>
                </a:lnTo>
                <a:lnTo>
                  <a:pt x="20380" y="30569"/>
                </a:lnTo>
                <a:lnTo>
                  <a:pt x="21836" y="34209"/>
                </a:lnTo>
                <a:lnTo>
                  <a:pt x="28144" y="29599"/>
                </a:lnTo>
                <a:lnTo>
                  <a:pt x="34452" y="28386"/>
                </a:lnTo>
                <a:lnTo>
                  <a:pt x="66963" y="31297"/>
                </a:lnTo>
                <a:lnTo>
                  <a:pt x="72058" y="30327"/>
                </a:lnTo>
                <a:lnTo>
                  <a:pt x="80064" y="26445"/>
                </a:lnTo>
                <a:lnTo>
                  <a:pt x="74726" y="17711"/>
                </a:lnTo>
                <a:lnTo>
                  <a:pt x="92195" y="3396"/>
                </a:lnTo>
                <a:close/>
              </a:path>
            </a:pathLst>
          </a:custGeom>
          <a:solidFill>
            <a:srgbClr val="2766EE">
              <a:alpha val="45240"/>
            </a:srgbClr>
          </a:solidFill>
          <a:ln>
            <a:noFill/>
          </a:ln>
        </p:spPr>
      </p:sp>
      <p:sp>
        <p:nvSpPr>
          <p:cNvPr id="212" name="Google Shape;212;p34"/>
          <p:cNvSpPr/>
          <p:nvPr/>
        </p:nvSpPr>
        <p:spPr>
          <a:xfrm>
            <a:off x="484968" y="1939789"/>
            <a:ext cx="1856025" cy="618675"/>
          </a:xfrm>
          <a:custGeom>
            <a:rect b="b" l="l" r="r" t="t"/>
            <a:pathLst>
              <a:path extrusionOk="0" h="24747" w="74241">
                <a:moveTo>
                  <a:pt x="17953" y="0"/>
                </a:moveTo>
                <a:lnTo>
                  <a:pt x="0" y="24747"/>
                </a:lnTo>
                <a:lnTo>
                  <a:pt x="74241" y="24262"/>
                </a:lnTo>
                <a:lnTo>
                  <a:pt x="74241" y="21350"/>
                </a:lnTo>
                <a:lnTo>
                  <a:pt x="66234" y="13101"/>
                </a:lnTo>
                <a:lnTo>
                  <a:pt x="58713" y="7278"/>
                </a:lnTo>
                <a:close/>
              </a:path>
            </a:pathLst>
          </a:custGeom>
          <a:solidFill>
            <a:srgbClr val="FF0000">
              <a:alpha val="50000"/>
            </a:srgbClr>
          </a:solidFill>
          <a:ln cap="flat" cmpd="sng" w="9525">
            <a:solidFill>
              <a:srgbClr val="595959"/>
            </a:solidFill>
            <a:prstDash val="solid"/>
            <a:round/>
            <a:headEnd len="med" w="med" type="none"/>
            <a:tailEnd len="med" w="med" type="none"/>
          </a:ln>
        </p:spPr>
      </p:sp>
      <p:sp>
        <p:nvSpPr>
          <p:cNvPr id="213" name="Google Shape;213;p34"/>
          <p:cNvSpPr/>
          <p:nvPr/>
        </p:nvSpPr>
        <p:spPr>
          <a:xfrm>
            <a:off x="779370" y="3293775"/>
            <a:ext cx="1267675" cy="558000"/>
          </a:xfrm>
          <a:custGeom>
            <a:rect b="b" l="l" r="r" t="t"/>
            <a:pathLst>
              <a:path extrusionOk="0" h="22320" w="50707">
                <a:moveTo>
                  <a:pt x="10190" y="727"/>
                </a:moveTo>
                <a:lnTo>
                  <a:pt x="3882" y="5580"/>
                </a:lnTo>
                <a:lnTo>
                  <a:pt x="0" y="17468"/>
                </a:lnTo>
                <a:lnTo>
                  <a:pt x="2184" y="21107"/>
                </a:lnTo>
                <a:lnTo>
                  <a:pt x="16983" y="22320"/>
                </a:lnTo>
                <a:lnTo>
                  <a:pt x="23777" y="18196"/>
                </a:lnTo>
                <a:lnTo>
                  <a:pt x="30085" y="12858"/>
                </a:lnTo>
                <a:lnTo>
                  <a:pt x="45612" y="10189"/>
                </a:lnTo>
                <a:lnTo>
                  <a:pt x="50707" y="7521"/>
                </a:lnTo>
                <a:lnTo>
                  <a:pt x="50465" y="2668"/>
                </a:lnTo>
                <a:lnTo>
                  <a:pt x="17711" y="0"/>
                </a:lnTo>
                <a:close/>
              </a:path>
            </a:pathLst>
          </a:custGeom>
          <a:solidFill>
            <a:srgbClr val="FF0000">
              <a:alpha val="50000"/>
            </a:srgbClr>
          </a:solidFill>
          <a:ln cap="flat" cmpd="sng" w="9525">
            <a:solidFill>
              <a:srgbClr val="595959"/>
            </a:solidFill>
            <a:prstDash val="solid"/>
            <a:round/>
            <a:headEnd len="med" w="med" type="none"/>
            <a:tailEnd len="med" w="med" type="none"/>
          </a:ln>
        </p:spPr>
      </p:sp>
      <p:sp>
        <p:nvSpPr>
          <p:cNvPr id="214" name="Google Shape;214;p34"/>
          <p:cNvSpPr/>
          <p:nvPr/>
        </p:nvSpPr>
        <p:spPr>
          <a:xfrm>
            <a:off x="3713275" y="2472275"/>
            <a:ext cx="564075" cy="558025"/>
          </a:xfrm>
          <a:custGeom>
            <a:rect b="b" l="l" r="r" t="t"/>
            <a:pathLst>
              <a:path extrusionOk="0" h="22321" w="22563">
                <a:moveTo>
                  <a:pt x="13101" y="0"/>
                </a:moveTo>
                <a:lnTo>
                  <a:pt x="0" y="18196"/>
                </a:lnTo>
                <a:lnTo>
                  <a:pt x="10190" y="22321"/>
                </a:lnTo>
                <a:lnTo>
                  <a:pt x="17711" y="14072"/>
                </a:lnTo>
                <a:lnTo>
                  <a:pt x="22563" y="5823"/>
                </a:lnTo>
                <a:close/>
              </a:path>
            </a:pathLst>
          </a:custGeom>
          <a:solidFill>
            <a:srgbClr val="FF0000">
              <a:alpha val="50000"/>
            </a:srgbClr>
          </a:solidFill>
          <a:ln cap="flat" cmpd="sng" w="9525">
            <a:solidFill>
              <a:srgbClr val="595959"/>
            </a:solidFill>
            <a:prstDash val="solid"/>
            <a:round/>
            <a:headEnd len="med" w="med" type="none"/>
            <a:tailEnd len="med" w="med" type="none"/>
          </a:ln>
        </p:spPr>
      </p:sp>
      <p:sp>
        <p:nvSpPr>
          <p:cNvPr id="215" name="Google Shape;215;p34"/>
          <p:cNvSpPr/>
          <p:nvPr/>
        </p:nvSpPr>
        <p:spPr>
          <a:xfrm>
            <a:off x="2372800" y="1639138"/>
            <a:ext cx="1698325" cy="818825"/>
          </a:xfrm>
          <a:custGeom>
            <a:rect b="b" l="l" r="r" t="t"/>
            <a:pathLst>
              <a:path extrusionOk="0" h="32753" w="67933">
                <a:moveTo>
                  <a:pt x="57015" y="0"/>
                </a:moveTo>
                <a:lnTo>
                  <a:pt x="24019" y="4124"/>
                </a:lnTo>
                <a:lnTo>
                  <a:pt x="0" y="23776"/>
                </a:lnTo>
                <a:lnTo>
                  <a:pt x="0" y="26930"/>
                </a:lnTo>
                <a:lnTo>
                  <a:pt x="9462" y="32753"/>
                </a:lnTo>
                <a:lnTo>
                  <a:pt x="21351" y="24019"/>
                </a:lnTo>
                <a:lnTo>
                  <a:pt x="25232" y="22321"/>
                </a:lnTo>
                <a:lnTo>
                  <a:pt x="36635" y="22321"/>
                </a:lnTo>
                <a:lnTo>
                  <a:pt x="67933" y="9462"/>
                </a:lnTo>
                <a:lnTo>
                  <a:pt x="67691" y="6793"/>
                </a:lnTo>
                <a:close/>
              </a:path>
            </a:pathLst>
          </a:custGeom>
          <a:solidFill>
            <a:srgbClr val="FDB914">
              <a:alpha val="50000"/>
            </a:srgbClr>
          </a:solidFill>
          <a:ln cap="flat" cmpd="sng" w="9525">
            <a:solidFill>
              <a:srgbClr val="595959"/>
            </a:solidFill>
            <a:prstDash val="solid"/>
            <a:round/>
            <a:headEnd len="med" w="med" type="none"/>
            <a:tailEnd len="med" w="med" type="none"/>
          </a:ln>
        </p:spPr>
      </p:sp>
      <p:sp>
        <p:nvSpPr>
          <p:cNvPr id="216" name="Google Shape;216;p34"/>
          <p:cNvSpPr/>
          <p:nvPr/>
        </p:nvSpPr>
        <p:spPr>
          <a:xfrm>
            <a:off x="1267366" y="842497"/>
            <a:ext cx="812775" cy="303275"/>
          </a:xfrm>
          <a:custGeom>
            <a:rect b="b" l="l" r="r" t="t"/>
            <a:pathLst>
              <a:path extrusionOk="0" h="12131" w="32511">
                <a:moveTo>
                  <a:pt x="5580" y="4124"/>
                </a:moveTo>
                <a:lnTo>
                  <a:pt x="0" y="11403"/>
                </a:lnTo>
                <a:lnTo>
                  <a:pt x="9705" y="12131"/>
                </a:lnTo>
                <a:lnTo>
                  <a:pt x="25232" y="6793"/>
                </a:lnTo>
                <a:lnTo>
                  <a:pt x="32511" y="1941"/>
                </a:lnTo>
                <a:lnTo>
                  <a:pt x="27659" y="0"/>
                </a:lnTo>
                <a:lnTo>
                  <a:pt x="20380" y="0"/>
                </a:lnTo>
                <a:lnTo>
                  <a:pt x="13829" y="970"/>
                </a:lnTo>
                <a:close/>
              </a:path>
            </a:pathLst>
          </a:custGeom>
          <a:solidFill>
            <a:srgbClr val="FDB914">
              <a:alpha val="50000"/>
            </a:srgbClr>
          </a:solidFill>
          <a:ln cap="flat" cmpd="sng" w="9525">
            <a:solidFill>
              <a:srgbClr val="595959"/>
            </a:solidFill>
            <a:prstDash val="solid"/>
            <a:round/>
            <a:headEnd len="med" w="med" type="none"/>
            <a:tailEnd len="med" w="med" type="none"/>
          </a:ln>
        </p:spPr>
      </p:sp>
      <p:sp>
        <p:nvSpPr>
          <p:cNvPr id="217" name="Google Shape;217;p34"/>
          <p:cNvSpPr txBox="1"/>
          <p:nvPr/>
        </p:nvSpPr>
        <p:spPr>
          <a:xfrm>
            <a:off x="2760710" y="1980925"/>
            <a:ext cx="922500" cy="159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Coffer Dam #1</a:t>
            </a:r>
            <a:endParaRPr b="1" sz="800">
              <a:solidFill>
                <a:srgbClr val="002D62"/>
              </a:solidFill>
            </a:endParaRPr>
          </a:p>
        </p:txBody>
      </p:sp>
      <p:sp>
        <p:nvSpPr>
          <p:cNvPr id="218" name="Google Shape;218;p34"/>
          <p:cNvSpPr txBox="1"/>
          <p:nvPr/>
        </p:nvSpPr>
        <p:spPr>
          <a:xfrm>
            <a:off x="2138225" y="1530225"/>
            <a:ext cx="390300" cy="159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ED1</a:t>
            </a:r>
            <a:r>
              <a:rPr lang="en-GB" sz="800">
                <a:solidFill>
                  <a:srgbClr val="002D62"/>
                </a:solidFill>
              </a:rPr>
              <a:t> </a:t>
            </a:r>
            <a:endParaRPr b="1" sz="800">
              <a:solidFill>
                <a:srgbClr val="002D62"/>
              </a:solidFill>
            </a:endParaRPr>
          </a:p>
        </p:txBody>
      </p:sp>
      <p:sp>
        <p:nvSpPr>
          <p:cNvPr id="219" name="Google Shape;219;p34"/>
          <p:cNvSpPr txBox="1"/>
          <p:nvPr/>
        </p:nvSpPr>
        <p:spPr>
          <a:xfrm>
            <a:off x="1187100" y="2282350"/>
            <a:ext cx="614700" cy="159600"/>
          </a:xfrm>
          <a:prstGeom prst="rect">
            <a:avLst/>
          </a:prstGeom>
          <a:solidFill>
            <a:schemeClr val="lt1"/>
          </a:solidFill>
          <a:ln>
            <a:noFill/>
          </a:ln>
        </p:spPr>
        <p:txBody>
          <a:bodyPr anchorCtr="0" anchor="t" bIns="18000" lIns="18000" spcFirstLastPara="1" rIns="18000" wrap="square" tIns="18000">
            <a:spAutoFit/>
          </a:bodyPr>
          <a:lstStyle/>
          <a:p>
            <a:pPr indent="0" lvl="0" marL="0" rtl="0" algn="ctr">
              <a:spcBef>
                <a:spcPts val="0"/>
              </a:spcBef>
              <a:spcAft>
                <a:spcPts val="0"/>
              </a:spcAft>
              <a:buNone/>
            </a:pPr>
            <a:r>
              <a:rPr b="1" lang="en-GB" sz="800">
                <a:solidFill>
                  <a:srgbClr val="002D62"/>
                </a:solidFill>
              </a:rPr>
              <a:t>ED3N 1-4 </a:t>
            </a:r>
            <a:endParaRPr b="1" sz="800">
              <a:solidFill>
                <a:srgbClr val="002D62"/>
              </a:solidFill>
            </a:endParaRPr>
          </a:p>
        </p:txBody>
      </p:sp>
      <p:sp>
        <p:nvSpPr>
          <p:cNvPr id="220" name="Google Shape;220;p34"/>
          <p:cNvSpPr txBox="1"/>
          <p:nvPr/>
        </p:nvSpPr>
        <p:spPr>
          <a:xfrm>
            <a:off x="1007000" y="2929275"/>
            <a:ext cx="482100" cy="159600"/>
          </a:xfrm>
          <a:prstGeom prst="rect">
            <a:avLst/>
          </a:prstGeom>
          <a:solidFill>
            <a:schemeClr val="lt1"/>
          </a:solidFill>
          <a:ln>
            <a:noFill/>
          </a:ln>
        </p:spPr>
        <p:txBody>
          <a:bodyPr anchorCtr="0" anchor="t" bIns="18000" lIns="18000" spcFirstLastPara="1" rIns="18000" wrap="square" tIns="18000">
            <a:spAutoFit/>
          </a:bodyPr>
          <a:lstStyle/>
          <a:p>
            <a:pPr indent="0" lvl="0" marL="0" rtl="0" algn="ctr">
              <a:spcBef>
                <a:spcPts val="0"/>
              </a:spcBef>
              <a:spcAft>
                <a:spcPts val="0"/>
              </a:spcAft>
              <a:buNone/>
            </a:pPr>
            <a:r>
              <a:rPr b="1" lang="en-GB" sz="800">
                <a:solidFill>
                  <a:srgbClr val="002D62"/>
                </a:solidFill>
              </a:rPr>
              <a:t>ED3S</a:t>
            </a:r>
            <a:endParaRPr sz="800">
              <a:solidFill>
                <a:srgbClr val="002D62"/>
              </a:solidFill>
            </a:endParaRPr>
          </a:p>
        </p:txBody>
      </p:sp>
      <p:sp>
        <p:nvSpPr>
          <p:cNvPr id="221" name="Google Shape;221;p34"/>
          <p:cNvSpPr txBox="1"/>
          <p:nvPr/>
        </p:nvSpPr>
        <p:spPr>
          <a:xfrm>
            <a:off x="966050" y="3576200"/>
            <a:ext cx="564000" cy="159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ED3SS</a:t>
            </a:r>
            <a:endParaRPr b="1" sz="800">
              <a:solidFill>
                <a:srgbClr val="002D62"/>
              </a:solidFill>
            </a:endParaRPr>
          </a:p>
        </p:txBody>
      </p:sp>
      <p:cxnSp>
        <p:nvCxnSpPr>
          <p:cNvPr id="222" name="Google Shape;222;p34"/>
          <p:cNvCxnSpPr/>
          <p:nvPr/>
        </p:nvCxnSpPr>
        <p:spPr>
          <a:xfrm rot="10800000">
            <a:off x="1579788" y="3017125"/>
            <a:ext cx="3041700" cy="532800"/>
          </a:xfrm>
          <a:prstGeom prst="straightConnector1">
            <a:avLst/>
          </a:prstGeom>
          <a:noFill/>
          <a:ln cap="flat" cmpd="sng" w="19050">
            <a:solidFill>
              <a:srgbClr val="FF0000"/>
            </a:solidFill>
            <a:prstDash val="dash"/>
            <a:round/>
            <a:headEnd len="med" w="med" type="oval"/>
            <a:tailEnd len="med" w="med" type="triangle"/>
          </a:ln>
        </p:spPr>
      </p:cxnSp>
      <p:cxnSp>
        <p:nvCxnSpPr>
          <p:cNvPr id="223" name="Google Shape;223;p34"/>
          <p:cNvCxnSpPr/>
          <p:nvPr/>
        </p:nvCxnSpPr>
        <p:spPr>
          <a:xfrm rot="10800000">
            <a:off x="3735125" y="1622525"/>
            <a:ext cx="3814500" cy="138300"/>
          </a:xfrm>
          <a:prstGeom prst="straightConnector1">
            <a:avLst/>
          </a:prstGeom>
          <a:noFill/>
          <a:ln cap="flat" cmpd="sng" w="19050">
            <a:solidFill>
              <a:srgbClr val="FF0000"/>
            </a:solidFill>
            <a:prstDash val="dash"/>
            <a:round/>
            <a:headEnd len="med" w="med" type="oval"/>
            <a:tailEnd len="med" w="med" type="triangle"/>
          </a:ln>
        </p:spPr>
      </p:cxnSp>
      <p:cxnSp>
        <p:nvCxnSpPr>
          <p:cNvPr id="224" name="Google Shape;224;p34"/>
          <p:cNvCxnSpPr/>
          <p:nvPr/>
        </p:nvCxnSpPr>
        <p:spPr>
          <a:xfrm rot="10800000">
            <a:off x="1972488" y="2514763"/>
            <a:ext cx="2045400" cy="261900"/>
          </a:xfrm>
          <a:prstGeom prst="straightConnector1">
            <a:avLst/>
          </a:prstGeom>
          <a:noFill/>
          <a:ln cap="flat" cmpd="sng" w="19050">
            <a:solidFill>
              <a:srgbClr val="FF0000"/>
            </a:solidFill>
            <a:prstDash val="dash"/>
            <a:round/>
            <a:headEnd len="med" w="med" type="oval"/>
            <a:tailEnd len="med" w="med" type="triangle"/>
          </a:ln>
        </p:spPr>
      </p:cxnSp>
      <p:cxnSp>
        <p:nvCxnSpPr>
          <p:cNvPr id="225" name="Google Shape;225;p34"/>
          <p:cNvCxnSpPr/>
          <p:nvPr/>
        </p:nvCxnSpPr>
        <p:spPr>
          <a:xfrm rot="10800000">
            <a:off x="1921050" y="1086800"/>
            <a:ext cx="2417400" cy="1091700"/>
          </a:xfrm>
          <a:prstGeom prst="straightConnector1">
            <a:avLst/>
          </a:prstGeom>
          <a:noFill/>
          <a:ln cap="flat" cmpd="sng" w="19050">
            <a:solidFill>
              <a:schemeClr val="lt1"/>
            </a:solidFill>
            <a:prstDash val="dash"/>
            <a:round/>
            <a:headEnd len="med" w="med" type="oval"/>
            <a:tailEnd len="med" w="med" type="triangle"/>
          </a:ln>
        </p:spPr>
      </p:cxnSp>
      <p:cxnSp>
        <p:nvCxnSpPr>
          <p:cNvPr id="226" name="Google Shape;226;p34"/>
          <p:cNvCxnSpPr>
            <a:stCxn id="227" idx="3"/>
          </p:cNvCxnSpPr>
          <p:nvPr/>
        </p:nvCxnSpPr>
        <p:spPr>
          <a:xfrm flipH="1" rot="10800000">
            <a:off x="1392900" y="1006575"/>
            <a:ext cx="295800" cy="219000"/>
          </a:xfrm>
          <a:prstGeom prst="straightConnector1">
            <a:avLst/>
          </a:prstGeom>
          <a:noFill/>
          <a:ln cap="flat" cmpd="sng" w="19050">
            <a:solidFill>
              <a:srgbClr val="FFFFFF"/>
            </a:solidFill>
            <a:prstDash val="solid"/>
            <a:round/>
            <a:headEnd len="med" w="med" type="none"/>
            <a:tailEnd len="med" w="med" type="oval"/>
          </a:ln>
        </p:spPr>
      </p:cxnSp>
      <p:cxnSp>
        <p:nvCxnSpPr>
          <p:cNvPr id="228" name="Google Shape;228;p34"/>
          <p:cNvCxnSpPr/>
          <p:nvPr/>
        </p:nvCxnSpPr>
        <p:spPr>
          <a:xfrm flipH="1">
            <a:off x="1579725" y="2792625"/>
            <a:ext cx="2403300" cy="778500"/>
          </a:xfrm>
          <a:prstGeom prst="straightConnector1">
            <a:avLst/>
          </a:prstGeom>
          <a:noFill/>
          <a:ln cap="flat" cmpd="sng" w="19050">
            <a:solidFill>
              <a:srgbClr val="FF0000"/>
            </a:solidFill>
            <a:prstDash val="dash"/>
            <a:round/>
            <a:headEnd len="med" w="med" type="oval"/>
            <a:tailEnd len="med" w="med" type="triangle"/>
          </a:ln>
        </p:spPr>
      </p:cxnSp>
      <p:sp>
        <p:nvSpPr>
          <p:cNvPr id="229" name="Google Shape;229;p34"/>
          <p:cNvSpPr txBox="1"/>
          <p:nvPr/>
        </p:nvSpPr>
        <p:spPr>
          <a:xfrm>
            <a:off x="4971350" y="4161500"/>
            <a:ext cx="1074600" cy="282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Bioreactor Void catchment</a:t>
            </a:r>
            <a:endParaRPr b="1" sz="800">
              <a:solidFill>
                <a:srgbClr val="002D62"/>
              </a:solidFill>
            </a:endParaRPr>
          </a:p>
        </p:txBody>
      </p:sp>
      <p:sp>
        <p:nvSpPr>
          <p:cNvPr id="230" name="Google Shape;230;p34"/>
          <p:cNvSpPr txBox="1"/>
          <p:nvPr/>
        </p:nvSpPr>
        <p:spPr>
          <a:xfrm>
            <a:off x="7147675" y="2575575"/>
            <a:ext cx="1019400" cy="282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Plant collection catchment</a:t>
            </a:r>
            <a:endParaRPr b="1" sz="800">
              <a:solidFill>
                <a:srgbClr val="002D62"/>
              </a:solidFill>
            </a:endParaRPr>
          </a:p>
        </p:txBody>
      </p:sp>
      <p:sp>
        <p:nvSpPr>
          <p:cNvPr id="231" name="Google Shape;231;p34"/>
          <p:cNvSpPr txBox="1"/>
          <p:nvPr/>
        </p:nvSpPr>
        <p:spPr>
          <a:xfrm>
            <a:off x="2166825" y="3914400"/>
            <a:ext cx="922500" cy="282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Western Ridge catchment</a:t>
            </a:r>
            <a:endParaRPr b="1" sz="800">
              <a:solidFill>
                <a:srgbClr val="002D62"/>
              </a:solidFill>
            </a:endParaRPr>
          </a:p>
        </p:txBody>
      </p:sp>
      <p:sp>
        <p:nvSpPr>
          <p:cNvPr id="232" name="Google Shape;232;p34"/>
          <p:cNvSpPr txBox="1"/>
          <p:nvPr/>
        </p:nvSpPr>
        <p:spPr>
          <a:xfrm>
            <a:off x="6220950" y="1969425"/>
            <a:ext cx="768900" cy="159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Office area</a:t>
            </a:r>
            <a:endParaRPr b="1" sz="800">
              <a:solidFill>
                <a:srgbClr val="002D62"/>
              </a:solidFill>
            </a:endParaRPr>
          </a:p>
        </p:txBody>
      </p:sp>
      <p:sp>
        <p:nvSpPr>
          <p:cNvPr id="233" name="Google Shape;233;p34"/>
          <p:cNvSpPr txBox="1"/>
          <p:nvPr/>
        </p:nvSpPr>
        <p:spPr>
          <a:xfrm>
            <a:off x="4339600" y="2030750"/>
            <a:ext cx="971400" cy="282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Leachate Treatment Plant</a:t>
            </a:r>
            <a:endParaRPr b="1" sz="800">
              <a:solidFill>
                <a:srgbClr val="002D62"/>
              </a:solidFill>
            </a:endParaRPr>
          </a:p>
        </p:txBody>
      </p:sp>
      <p:sp>
        <p:nvSpPr>
          <p:cNvPr id="234" name="Google Shape;234;p34"/>
          <p:cNvSpPr txBox="1"/>
          <p:nvPr/>
        </p:nvSpPr>
        <p:spPr>
          <a:xfrm>
            <a:off x="7804200" y="1533463"/>
            <a:ext cx="971400" cy="282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Plant Collection Dam</a:t>
            </a:r>
            <a:endParaRPr b="1" sz="800">
              <a:solidFill>
                <a:srgbClr val="002D62"/>
              </a:solidFill>
            </a:endParaRPr>
          </a:p>
        </p:txBody>
      </p:sp>
      <p:cxnSp>
        <p:nvCxnSpPr>
          <p:cNvPr id="235" name="Google Shape;235;p34"/>
          <p:cNvCxnSpPr/>
          <p:nvPr/>
        </p:nvCxnSpPr>
        <p:spPr>
          <a:xfrm>
            <a:off x="8235300" y="1793900"/>
            <a:ext cx="109200" cy="140700"/>
          </a:xfrm>
          <a:prstGeom prst="straightConnector1">
            <a:avLst/>
          </a:prstGeom>
          <a:noFill/>
          <a:ln cap="flat" cmpd="sng" w="19050">
            <a:solidFill>
              <a:srgbClr val="FFFFFF"/>
            </a:solidFill>
            <a:prstDash val="solid"/>
            <a:round/>
            <a:headEnd len="med" w="med" type="none"/>
            <a:tailEnd len="med" w="med" type="oval"/>
          </a:ln>
        </p:spPr>
      </p:cxnSp>
      <p:sp>
        <p:nvSpPr>
          <p:cNvPr id="227" name="Google Shape;227;p34"/>
          <p:cNvSpPr txBox="1"/>
          <p:nvPr/>
        </p:nvSpPr>
        <p:spPr>
          <a:xfrm>
            <a:off x="504000" y="1145775"/>
            <a:ext cx="888900" cy="159600"/>
          </a:xfrm>
          <a:prstGeom prst="rect">
            <a:avLst/>
          </a:prstGeom>
          <a:solidFill>
            <a:schemeClr val="lt1"/>
          </a:solidFill>
          <a:ln>
            <a:noFill/>
          </a:ln>
        </p:spPr>
        <p:txBody>
          <a:bodyPr anchorCtr="0" anchor="t" bIns="18000" lIns="91425" spcFirstLastPara="1" rIns="91425" wrap="square" tIns="18000">
            <a:spAutoFit/>
          </a:bodyPr>
          <a:lstStyle/>
          <a:p>
            <a:pPr indent="0" lvl="0" marL="0" rtl="0" algn="ctr">
              <a:spcBef>
                <a:spcPts val="0"/>
              </a:spcBef>
              <a:spcAft>
                <a:spcPts val="0"/>
              </a:spcAft>
              <a:buNone/>
            </a:pPr>
            <a:r>
              <a:rPr b="1" lang="en-GB" sz="800">
                <a:solidFill>
                  <a:srgbClr val="002D62"/>
                </a:solidFill>
              </a:rPr>
              <a:t>Coffer Dam #2</a:t>
            </a:r>
            <a:r>
              <a:rPr lang="en-GB" sz="800">
                <a:solidFill>
                  <a:srgbClr val="002D62"/>
                </a:solidFill>
              </a:rPr>
              <a:t> </a:t>
            </a:r>
            <a:endParaRPr b="1" sz="800">
              <a:solidFill>
                <a:srgbClr val="002D62"/>
              </a:solidFill>
            </a:endParaRPr>
          </a:p>
        </p:txBody>
      </p:sp>
      <p:sp>
        <p:nvSpPr>
          <p:cNvPr id="236" name="Google Shape;236;p34"/>
          <p:cNvSpPr txBox="1"/>
          <p:nvPr/>
        </p:nvSpPr>
        <p:spPr>
          <a:xfrm>
            <a:off x="4804200" y="521050"/>
            <a:ext cx="4066500" cy="184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1200">
                <a:solidFill>
                  <a:schemeClr val="lt1"/>
                </a:solidFill>
                <a:latin typeface="Arial Black"/>
                <a:ea typeface="Arial Black"/>
                <a:cs typeface="Arial Black"/>
                <a:sym typeface="Arial Black"/>
              </a:rPr>
              <a:t>Storage status and location</a:t>
            </a:r>
            <a:endParaRPr sz="1200">
              <a:solidFill>
                <a:schemeClr val="lt1"/>
              </a:solidFill>
              <a:latin typeface="Arial Black"/>
              <a:ea typeface="Arial Black"/>
              <a:cs typeface="Arial Black"/>
              <a:sym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478800" y="247050"/>
            <a:ext cx="8186400" cy="6927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a:solidFill>
                  <a:srgbClr val="002D62"/>
                </a:solidFill>
              </a:rPr>
              <a:t>W</a:t>
            </a:r>
            <a:r>
              <a:rPr lang="en-GB"/>
              <a:t>ATER MANAGEMENT</a:t>
            </a:r>
            <a:endParaRPr>
              <a:solidFill>
                <a:srgbClr val="002D62"/>
              </a:solidFill>
            </a:endParaRPr>
          </a:p>
          <a:p>
            <a:pPr indent="0" lvl="0" marL="0" rtl="0" algn="l">
              <a:lnSpc>
                <a:spcPct val="90000"/>
              </a:lnSpc>
              <a:spcBef>
                <a:spcPts val="0"/>
              </a:spcBef>
              <a:spcAft>
                <a:spcPts val="0"/>
              </a:spcAft>
              <a:buNone/>
            </a:pPr>
            <a:r>
              <a:rPr lang="en-GB">
                <a:solidFill>
                  <a:srgbClr val="6AA84F"/>
                </a:solidFill>
              </a:rPr>
              <a:t>FREEBOARD </a:t>
            </a:r>
            <a:r>
              <a:rPr lang="en-GB">
                <a:solidFill>
                  <a:srgbClr val="6AA84F"/>
                </a:solidFill>
              </a:rPr>
              <a:t>MANAGEMENT</a:t>
            </a:r>
            <a:r>
              <a:rPr lang="en-GB">
                <a:solidFill>
                  <a:schemeClr val="accent1"/>
                </a:solidFill>
              </a:rPr>
              <a:t> </a:t>
            </a:r>
            <a:endParaRPr>
              <a:solidFill>
                <a:schemeClr val="accent1"/>
              </a:solidFill>
            </a:endParaRPr>
          </a:p>
        </p:txBody>
      </p:sp>
      <p:sp>
        <p:nvSpPr>
          <p:cNvPr id="242" name="Google Shape;242;p35"/>
          <p:cNvSpPr txBox="1"/>
          <p:nvPr/>
        </p:nvSpPr>
        <p:spPr>
          <a:xfrm>
            <a:off x="4116900" y="4720325"/>
            <a:ext cx="30000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GB" sz="800">
                <a:solidFill>
                  <a:schemeClr val="accent6"/>
                </a:solidFill>
              </a:rPr>
              <a:t>* Note: 1 L/s = 86,400 L/day @ 20% evaporation = 17,280 L/day</a:t>
            </a:r>
            <a:endParaRPr sz="800">
              <a:solidFill>
                <a:schemeClr val="accent6"/>
              </a:solidFill>
            </a:endParaRPr>
          </a:p>
        </p:txBody>
      </p:sp>
      <p:sp>
        <p:nvSpPr>
          <p:cNvPr id="243" name="Google Shape;243;p35"/>
          <p:cNvSpPr/>
          <p:nvPr/>
        </p:nvSpPr>
        <p:spPr>
          <a:xfrm>
            <a:off x="105225" y="610625"/>
            <a:ext cx="283200" cy="275400"/>
          </a:xfrm>
          <a:prstGeom prst="ellipse">
            <a:avLst/>
          </a:prstGeom>
          <a:solidFill>
            <a:srgbClr val="6AA84F"/>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4" name="Google Shape;244;p35"/>
          <p:cNvSpPr txBox="1"/>
          <p:nvPr/>
        </p:nvSpPr>
        <p:spPr>
          <a:xfrm>
            <a:off x="1657050" y="13259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pic>
        <p:nvPicPr>
          <p:cNvPr id="245" name="Google Shape;245;p35" title="Chart"/>
          <p:cNvPicPr preferRelativeResize="0"/>
          <p:nvPr/>
        </p:nvPicPr>
        <p:blipFill>
          <a:blip r:embed="rId3">
            <a:alphaModFix/>
          </a:blip>
          <a:stretch>
            <a:fillRect/>
          </a:stretch>
        </p:blipFill>
        <p:spPr>
          <a:xfrm>
            <a:off x="65300" y="1325900"/>
            <a:ext cx="3115751" cy="1927616"/>
          </a:xfrm>
          <a:prstGeom prst="rect">
            <a:avLst/>
          </a:prstGeom>
          <a:noFill/>
          <a:ln>
            <a:noFill/>
          </a:ln>
        </p:spPr>
      </p:pic>
      <p:pic>
        <p:nvPicPr>
          <p:cNvPr id="246" name="Google Shape;246;p35" title="Chart"/>
          <p:cNvPicPr preferRelativeResize="0"/>
          <p:nvPr/>
        </p:nvPicPr>
        <p:blipFill>
          <a:blip r:embed="rId4">
            <a:alphaModFix/>
          </a:blip>
          <a:stretch>
            <a:fillRect/>
          </a:stretch>
        </p:blipFill>
        <p:spPr>
          <a:xfrm>
            <a:off x="3110775" y="1325900"/>
            <a:ext cx="3115773" cy="1927624"/>
          </a:xfrm>
          <a:prstGeom prst="rect">
            <a:avLst/>
          </a:prstGeom>
          <a:noFill/>
          <a:ln>
            <a:noFill/>
          </a:ln>
        </p:spPr>
      </p:pic>
      <p:pic>
        <p:nvPicPr>
          <p:cNvPr id="247" name="Google Shape;247;p35" title="Chart"/>
          <p:cNvPicPr preferRelativeResize="0"/>
          <p:nvPr/>
        </p:nvPicPr>
        <p:blipFill rotWithShape="1">
          <a:blip r:embed="rId5">
            <a:alphaModFix/>
          </a:blip>
          <a:srcRect b="0" l="1970" r="0" t="0"/>
          <a:stretch/>
        </p:blipFill>
        <p:spPr>
          <a:xfrm>
            <a:off x="50450" y="3214950"/>
            <a:ext cx="3054424" cy="1927624"/>
          </a:xfrm>
          <a:prstGeom prst="rect">
            <a:avLst/>
          </a:prstGeom>
          <a:noFill/>
          <a:ln>
            <a:noFill/>
          </a:ln>
        </p:spPr>
      </p:pic>
      <p:pic>
        <p:nvPicPr>
          <p:cNvPr id="248" name="Google Shape;248;p35" title="Chart"/>
          <p:cNvPicPr preferRelativeResize="0"/>
          <p:nvPr/>
        </p:nvPicPr>
        <p:blipFill>
          <a:blip r:embed="rId6">
            <a:alphaModFix/>
          </a:blip>
          <a:stretch>
            <a:fillRect/>
          </a:stretch>
        </p:blipFill>
        <p:spPr>
          <a:xfrm>
            <a:off x="3028675" y="3218596"/>
            <a:ext cx="3115776" cy="1927653"/>
          </a:xfrm>
          <a:prstGeom prst="rect">
            <a:avLst/>
          </a:prstGeom>
          <a:noFill/>
          <a:ln>
            <a:noFill/>
          </a:ln>
        </p:spPr>
      </p:pic>
      <p:pic>
        <p:nvPicPr>
          <p:cNvPr id="249" name="Google Shape;249;p35" title="Chart"/>
          <p:cNvPicPr preferRelativeResize="0"/>
          <p:nvPr/>
        </p:nvPicPr>
        <p:blipFill rotWithShape="1">
          <a:blip r:embed="rId7">
            <a:alphaModFix/>
          </a:blip>
          <a:srcRect b="0" l="0" r="1970" t="0"/>
          <a:stretch/>
        </p:blipFill>
        <p:spPr>
          <a:xfrm>
            <a:off x="6028250" y="3218600"/>
            <a:ext cx="3054424" cy="1927624"/>
          </a:xfrm>
          <a:prstGeom prst="rect">
            <a:avLst/>
          </a:prstGeom>
          <a:noFill/>
          <a:ln>
            <a:noFill/>
          </a:ln>
        </p:spPr>
      </p:pic>
      <p:sp>
        <p:nvSpPr>
          <p:cNvPr id="250" name="Google Shape;250;p35"/>
          <p:cNvSpPr/>
          <p:nvPr/>
        </p:nvSpPr>
        <p:spPr>
          <a:xfrm>
            <a:off x="1018475" y="1426150"/>
            <a:ext cx="638700" cy="126300"/>
          </a:xfrm>
          <a:prstGeom prst="rect">
            <a:avLst/>
          </a:prstGeom>
          <a:solidFill>
            <a:srgbClr val="00FF3A">
              <a:alpha val="2703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1" name="Google Shape;251;p35"/>
          <p:cNvSpPr/>
          <p:nvPr/>
        </p:nvSpPr>
        <p:spPr>
          <a:xfrm>
            <a:off x="4142675" y="1426150"/>
            <a:ext cx="578400" cy="126300"/>
          </a:xfrm>
          <a:prstGeom prst="rect">
            <a:avLst/>
          </a:prstGeom>
          <a:solidFill>
            <a:srgbClr val="00FF3A">
              <a:alpha val="2703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2" name="Google Shape;252;p35"/>
          <p:cNvSpPr/>
          <p:nvPr/>
        </p:nvSpPr>
        <p:spPr>
          <a:xfrm>
            <a:off x="1360700" y="3289975"/>
            <a:ext cx="578400" cy="126300"/>
          </a:xfrm>
          <a:prstGeom prst="rect">
            <a:avLst/>
          </a:prstGeom>
          <a:solidFill>
            <a:srgbClr val="00FF3A">
              <a:alpha val="2703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p35"/>
          <p:cNvSpPr/>
          <p:nvPr/>
        </p:nvSpPr>
        <p:spPr>
          <a:xfrm>
            <a:off x="4392300" y="3289975"/>
            <a:ext cx="535500" cy="126300"/>
          </a:xfrm>
          <a:prstGeom prst="rect">
            <a:avLst/>
          </a:prstGeom>
          <a:solidFill>
            <a:srgbClr val="00FF3A">
              <a:alpha val="2703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 name="Google Shape;254;p35"/>
          <p:cNvSpPr/>
          <p:nvPr/>
        </p:nvSpPr>
        <p:spPr>
          <a:xfrm>
            <a:off x="7495475" y="3289975"/>
            <a:ext cx="578400" cy="126300"/>
          </a:xfrm>
          <a:prstGeom prst="rect">
            <a:avLst/>
          </a:prstGeom>
          <a:solidFill>
            <a:srgbClr val="00FF3A">
              <a:alpha val="27039"/>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6"/>
          <p:cNvSpPr txBox="1"/>
          <p:nvPr>
            <p:ph type="title"/>
          </p:nvPr>
        </p:nvSpPr>
        <p:spPr>
          <a:xfrm>
            <a:off x="504000" y="131400"/>
            <a:ext cx="8186400" cy="7482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a:solidFill>
                  <a:srgbClr val="002D62"/>
                </a:solidFill>
              </a:rPr>
              <a:t>WATER </a:t>
            </a:r>
            <a:r>
              <a:rPr lang="en-GB">
                <a:solidFill>
                  <a:srgbClr val="002D62"/>
                </a:solidFill>
              </a:rPr>
              <a:t>MANAGEMENT</a:t>
            </a:r>
            <a:endParaRPr>
              <a:solidFill>
                <a:srgbClr val="002D62"/>
              </a:solidFill>
            </a:endParaRPr>
          </a:p>
          <a:p>
            <a:pPr indent="0" lvl="0" marL="0" rtl="0" algn="l">
              <a:lnSpc>
                <a:spcPct val="90000"/>
              </a:lnSpc>
              <a:spcBef>
                <a:spcPts val="0"/>
              </a:spcBef>
              <a:spcAft>
                <a:spcPts val="0"/>
              </a:spcAft>
              <a:buNone/>
            </a:pPr>
            <a:r>
              <a:rPr b="0" lang="en-GB" sz="2400">
                <a:solidFill>
                  <a:schemeClr val="accent1"/>
                </a:solidFill>
              </a:rPr>
              <a:t>TREATED LEACHATE STRATEGY SUMMARY</a:t>
            </a:r>
            <a:r>
              <a:rPr lang="en-GB" sz="2900">
                <a:solidFill>
                  <a:srgbClr val="2766EE"/>
                </a:solidFill>
              </a:rPr>
              <a:t> </a:t>
            </a:r>
            <a:endParaRPr sz="2900">
              <a:solidFill>
                <a:srgbClr val="2766EE"/>
              </a:solidFill>
            </a:endParaRPr>
          </a:p>
        </p:txBody>
      </p:sp>
      <p:sp>
        <p:nvSpPr>
          <p:cNvPr id="260" name="Google Shape;260;p36"/>
          <p:cNvSpPr txBox="1"/>
          <p:nvPr>
            <p:ph idx="1" type="body"/>
          </p:nvPr>
        </p:nvSpPr>
        <p:spPr>
          <a:xfrm>
            <a:off x="504000" y="865200"/>
            <a:ext cx="8221800" cy="3848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sz="1200">
                <a:solidFill>
                  <a:srgbClr val="002D62"/>
                </a:solidFill>
                <a:latin typeface="Arial Black"/>
                <a:ea typeface="Arial Black"/>
                <a:cs typeface="Arial Black"/>
                <a:sym typeface="Arial Black"/>
              </a:rPr>
              <a:t>Short term next 18 months</a:t>
            </a:r>
            <a:endParaRPr sz="1200">
              <a:solidFill>
                <a:srgbClr val="002D62"/>
              </a:solidFill>
              <a:latin typeface="Arial Black"/>
              <a:ea typeface="Arial Black"/>
              <a:cs typeface="Arial Black"/>
              <a:sym typeface="Arial Black"/>
            </a:endParaRPr>
          </a:p>
          <a:p>
            <a:pPr indent="-256199" lvl="0" marL="251999" marR="0" rtl="0" algn="l">
              <a:lnSpc>
                <a:spcPct val="100000"/>
              </a:lnSpc>
              <a:spcBef>
                <a:spcPts val="1000"/>
              </a:spcBef>
              <a:spcAft>
                <a:spcPts val="0"/>
              </a:spcAft>
              <a:buClr>
                <a:srgbClr val="05C3DD"/>
              </a:buClr>
              <a:buSzPts val="1200"/>
              <a:buChar char="●"/>
            </a:pPr>
            <a:r>
              <a:rPr b="1" lang="en-GB" sz="1200">
                <a:solidFill>
                  <a:schemeClr val="accent2"/>
                </a:solidFill>
              </a:rPr>
              <a:t>COMPLETE -</a:t>
            </a:r>
            <a:r>
              <a:rPr lang="en-GB" sz="1200"/>
              <a:t> Temporary tank farm - </a:t>
            </a:r>
            <a:r>
              <a:rPr b="1" lang="en-GB" sz="1200"/>
              <a:t>54 ML</a:t>
            </a:r>
            <a:r>
              <a:rPr lang="en-GB" sz="1200"/>
              <a:t> - 4 installed and approved for use (3 tanks full)</a:t>
            </a:r>
            <a:endParaRPr sz="1200"/>
          </a:p>
          <a:p>
            <a:pPr indent="-256199" lvl="0" marL="251999" marR="0" rtl="0" algn="l">
              <a:lnSpc>
                <a:spcPct val="100000"/>
              </a:lnSpc>
              <a:spcBef>
                <a:spcPts val="600"/>
              </a:spcBef>
              <a:spcAft>
                <a:spcPts val="0"/>
              </a:spcAft>
              <a:buClr>
                <a:srgbClr val="05C3DD"/>
              </a:buClr>
              <a:buSzPts val="1200"/>
              <a:buChar char="●"/>
            </a:pPr>
            <a:r>
              <a:rPr lang="en-GB" sz="1200"/>
              <a:t>Liner </a:t>
            </a:r>
            <a:r>
              <a:rPr lang="en-GB" sz="1200"/>
              <a:t>repairs</a:t>
            </a:r>
            <a:r>
              <a:rPr lang="en-GB" sz="1200"/>
              <a:t> </a:t>
            </a:r>
            <a:r>
              <a:rPr lang="en-GB" sz="1200"/>
              <a:t>Coffer dam</a:t>
            </a:r>
            <a:r>
              <a:rPr lang="en-GB" sz="1200"/>
              <a:t> 1 - completed in July (freeing up an extra 30ML capacity)</a:t>
            </a:r>
            <a:endParaRPr sz="1200"/>
          </a:p>
          <a:p>
            <a:pPr indent="-256199" lvl="0" marL="251999" marR="0" rtl="0" algn="l">
              <a:lnSpc>
                <a:spcPct val="100000"/>
              </a:lnSpc>
              <a:spcBef>
                <a:spcPts val="600"/>
              </a:spcBef>
              <a:spcAft>
                <a:spcPts val="0"/>
              </a:spcAft>
              <a:buClr>
                <a:srgbClr val="05C3DD"/>
              </a:buClr>
              <a:buSzPts val="1200"/>
              <a:buChar char="●"/>
            </a:pPr>
            <a:r>
              <a:rPr lang="en-GB" sz="1200"/>
              <a:t>Temp Tanks - lodged with DPHI to extend post Nov</a:t>
            </a:r>
            <a:endParaRPr sz="1200"/>
          </a:p>
          <a:p>
            <a:pPr indent="-256199" lvl="0" marL="251999" marR="0" rtl="0" algn="l">
              <a:lnSpc>
                <a:spcPct val="100000"/>
              </a:lnSpc>
              <a:spcBef>
                <a:spcPts val="600"/>
              </a:spcBef>
              <a:spcAft>
                <a:spcPts val="0"/>
              </a:spcAft>
              <a:buClr>
                <a:srgbClr val="05C3DD"/>
              </a:buClr>
              <a:buSzPts val="1200"/>
              <a:buChar char="●"/>
            </a:pPr>
            <a:r>
              <a:rPr lang="en-GB" sz="1200"/>
              <a:t>Permane</a:t>
            </a:r>
            <a:r>
              <a:rPr lang="en-GB" sz="1200">
                <a:solidFill>
                  <a:srgbClr val="002D62"/>
                </a:solidFill>
              </a:rPr>
              <a:t>nt tank farm 1 - </a:t>
            </a:r>
            <a:r>
              <a:rPr b="1" lang="en-GB" sz="1200"/>
              <a:t>54</a:t>
            </a:r>
            <a:r>
              <a:rPr b="1" lang="en-GB" sz="1200">
                <a:solidFill>
                  <a:srgbClr val="002D62"/>
                </a:solidFill>
              </a:rPr>
              <a:t>ML</a:t>
            </a:r>
            <a:r>
              <a:rPr lang="en-GB" sz="1200">
                <a:solidFill>
                  <a:srgbClr val="002D62"/>
                </a:solidFill>
              </a:rPr>
              <a:t> - </a:t>
            </a:r>
            <a:r>
              <a:rPr lang="en-GB" sz="1200"/>
              <a:t>Expecting approval end of this week</a:t>
            </a:r>
            <a:endParaRPr sz="1200">
              <a:solidFill>
                <a:srgbClr val="002D62"/>
              </a:solidFill>
            </a:endParaRPr>
          </a:p>
          <a:p>
            <a:pPr indent="-256199" lvl="0" marL="251999" rtl="0" algn="l">
              <a:spcBef>
                <a:spcPts val="600"/>
              </a:spcBef>
              <a:spcAft>
                <a:spcPts val="0"/>
              </a:spcAft>
              <a:buClr>
                <a:srgbClr val="05C3DD"/>
              </a:buClr>
              <a:buSzPts val="1200"/>
              <a:buChar char="●"/>
            </a:pPr>
            <a:r>
              <a:rPr lang="en-GB" sz="1200">
                <a:solidFill>
                  <a:srgbClr val="002D62"/>
                </a:solidFill>
              </a:rPr>
              <a:t>Permanent tank farm 2 - up to </a:t>
            </a:r>
            <a:r>
              <a:rPr lang="en-GB" sz="1200"/>
              <a:t>108</a:t>
            </a:r>
            <a:r>
              <a:rPr lang="en-GB" sz="1200">
                <a:solidFill>
                  <a:srgbClr val="002D62"/>
                </a:solidFill>
              </a:rPr>
              <a:t>ML </a:t>
            </a:r>
            <a:r>
              <a:rPr lang="en-GB" sz="1200"/>
              <a:t>- Site investigations underway - Mar 2026</a:t>
            </a:r>
            <a:endParaRPr sz="1200">
              <a:solidFill>
                <a:srgbClr val="002D62"/>
              </a:solidFill>
            </a:endParaRPr>
          </a:p>
          <a:p>
            <a:pPr indent="-256199" lvl="0" marL="251999" rtl="0" algn="l">
              <a:spcBef>
                <a:spcPts val="600"/>
              </a:spcBef>
              <a:spcAft>
                <a:spcPts val="0"/>
              </a:spcAft>
              <a:buClr>
                <a:srgbClr val="05C3DD"/>
              </a:buClr>
              <a:buSzPts val="1200"/>
              <a:buChar char="●"/>
            </a:pPr>
            <a:r>
              <a:rPr lang="en-GB" sz="1200">
                <a:solidFill>
                  <a:srgbClr val="002D62"/>
                </a:solidFill>
              </a:rPr>
              <a:t>Reverse </a:t>
            </a:r>
            <a:r>
              <a:rPr lang="en-GB" sz="1200"/>
              <a:t>O</a:t>
            </a:r>
            <a:r>
              <a:rPr lang="en-GB" sz="1200">
                <a:solidFill>
                  <a:srgbClr val="002D62"/>
                </a:solidFill>
              </a:rPr>
              <a:t>smosis (RO) treatment</a:t>
            </a:r>
            <a:r>
              <a:rPr lang="en-GB" sz="1200"/>
              <a:t> </a:t>
            </a:r>
            <a:r>
              <a:rPr lang="en-GB" sz="1200">
                <a:solidFill>
                  <a:srgbClr val="002D62"/>
                </a:solidFill>
              </a:rPr>
              <a:t>- Temp p</a:t>
            </a:r>
            <a:r>
              <a:rPr lang="en-GB" sz="1200"/>
              <a:t>lant being commissioned, perm plant in final stages of </a:t>
            </a:r>
            <a:r>
              <a:rPr lang="en-GB" sz="1200"/>
              <a:t>approval</a:t>
            </a:r>
            <a:endParaRPr sz="1200">
              <a:solidFill>
                <a:srgbClr val="002D62"/>
              </a:solidFill>
            </a:endParaRPr>
          </a:p>
          <a:p>
            <a:pPr indent="0" lvl="0" marL="0" rtl="0" algn="l">
              <a:spcBef>
                <a:spcPts val="600"/>
              </a:spcBef>
              <a:spcAft>
                <a:spcPts val="0"/>
              </a:spcAft>
              <a:buNone/>
            </a:pPr>
            <a:r>
              <a:t/>
            </a:r>
            <a:endParaRPr sz="1200">
              <a:latin typeface="Arial Black"/>
              <a:ea typeface="Arial Black"/>
              <a:cs typeface="Arial Black"/>
              <a:sym typeface="Arial Black"/>
            </a:endParaRPr>
          </a:p>
          <a:p>
            <a:pPr indent="0" lvl="0" marL="0" rtl="0" algn="l">
              <a:spcBef>
                <a:spcPts val="1000"/>
              </a:spcBef>
              <a:spcAft>
                <a:spcPts val="0"/>
              </a:spcAft>
              <a:buNone/>
            </a:pPr>
            <a:r>
              <a:rPr lang="en-GB" sz="1200">
                <a:solidFill>
                  <a:srgbClr val="002D62"/>
                </a:solidFill>
                <a:latin typeface="Arial Black"/>
                <a:ea typeface="Arial Black"/>
                <a:cs typeface="Arial Black"/>
                <a:sym typeface="Arial Black"/>
              </a:rPr>
              <a:t>Long term next 2 to 10 years</a:t>
            </a:r>
            <a:endParaRPr sz="1200">
              <a:solidFill>
                <a:srgbClr val="002D62"/>
              </a:solidFill>
              <a:latin typeface="Arial Black"/>
              <a:ea typeface="Arial Black"/>
              <a:cs typeface="Arial Black"/>
              <a:sym typeface="Arial Black"/>
            </a:endParaRPr>
          </a:p>
          <a:p>
            <a:pPr indent="-256199" lvl="0" marL="251999" rtl="0" algn="l">
              <a:spcBef>
                <a:spcPts val="1000"/>
              </a:spcBef>
              <a:spcAft>
                <a:spcPts val="0"/>
              </a:spcAft>
              <a:buClr>
                <a:srgbClr val="05C3DD"/>
              </a:buClr>
              <a:buSzPts val="1200"/>
              <a:buChar char="●"/>
            </a:pPr>
            <a:r>
              <a:rPr lang="en-GB" sz="1200"/>
              <a:t>Continuing to review current </a:t>
            </a:r>
            <a:r>
              <a:rPr lang="en-GB" sz="1200">
                <a:solidFill>
                  <a:srgbClr val="002D62"/>
                </a:solidFill>
              </a:rPr>
              <a:t>Leachate treatment plant throughput requirements </a:t>
            </a:r>
            <a:r>
              <a:rPr lang="en-GB" sz="1200"/>
              <a:t>based on weather and leachate predictions </a:t>
            </a:r>
            <a:endParaRPr sz="1200">
              <a:solidFill>
                <a:srgbClr val="002D62"/>
              </a:solidFill>
            </a:endParaRPr>
          </a:p>
          <a:p>
            <a:pPr indent="-256199" lvl="0" marL="251999" rtl="0" algn="l">
              <a:spcBef>
                <a:spcPts val="600"/>
              </a:spcBef>
              <a:spcAft>
                <a:spcPts val="0"/>
              </a:spcAft>
              <a:buClr>
                <a:srgbClr val="05C3DD"/>
              </a:buClr>
              <a:buSzPts val="1200"/>
              <a:buChar char="●"/>
            </a:pPr>
            <a:r>
              <a:rPr lang="en-GB" sz="1200">
                <a:solidFill>
                  <a:srgbClr val="002D62"/>
                </a:solidFill>
              </a:rPr>
              <a:t>Thermal evaporation trials underway</a:t>
            </a:r>
            <a:r>
              <a:rPr lang="en-GB" sz="1200"/>
              <a:t> to support a Thermal plant </a:t>
            </a:r>
            <a:r>
              <a:rPr lang="en-GB" sz="1200">
                <a:solidFill>
                  <a:srgbClr val="002D62"/>
                </a:solidFill>
              </a:rPr>
              <a:t>to reduce volume of RO brine - 20</a:t>
            </a:r>
            <a:r>
              <a:rPr lang="en-GB" sz="1200"/>
              <a:t>27</a:t>
            </a:r>
            <a:endParaRPr sz="1200"/>
          </a:p>
          <a:p>
            <a:pPr indent="0" lvl="0" marL="251999" rtl="0" algn="l">
              <a:spcBef>
                <a:spcPts val="600"/>
              </a:spcBef>
              <a:spcAft>
                <a:spcPts val="0"/>
              </a:spcAft>
              <a:buNone/>
            </a:pPr>
            <a:r>
              <a:t/>
            </a:r>
            <a:endParaRPr sz="1200"/>
          </a:p>
          <a:p>
            <a:pPr indent="0" lvl="0" marL="0" rtl="0" algn="l">
              <a:spcBef>
                <a:spcPts val="600"/>
              </a:spcBef>
              <a:spcAft>
                <a:spcPts val="600"/>
              </a:spcAft>
              <a:buNone/>
            </a:pPr>
            <a:r>
              <a:rPr b="1" lang="en-GB" sz="1200"/>
              <a:t>Note</a:t>
            </a:r>
            <a:r>
              <a:rPr lang="en-GB" sz="1200"/>
              <a:t>: We produce 345,600L of treated leachate every day. 10 ML of storage volume gives us 30 days of treated leachate storage (eg 48ML = 139 days (4.6 months) of storage)</a:t>
            </a:r>
            <a:endParaRPr sz="1200"/>
          </a:p>
        </p:txBody>
      </p:sp>
      <p:sp>
        <p:nvSpPr>
          <p:cNvPr id="261" name="Google Shape;261;p36"/>
          <p:cNvSpPr/>
          <p:nvPr/>
        </p:nvSpPr>
        <p:spPr>
          <a:xfrm>
            <a:off x="155375" y="558025"/>
            <a:ext cx="283200" cy="2754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7"/>
          <p:cNvSpPr txBox="1"/>
          <p:nvPr>
            <p:ph type="title"/>
          </p:nvPr>
        </p:nvSpPr>
        <p:spPr>
          <a:xfrm>
            <a:off x="504000" y="360000"/>
            <a:ext cx="8186400" cy="6927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a:solidFill>
                  <a:srgbClr val="002D62"/>
                </a:solidFill>
              </a:rPr>
              <a:t>ECO-PRECINCT OPERATIONAL </a:t>
            </a:r>
            <a:r>
              <a:rPr lang="en-GB">
                <a:solidFill>
                  <a:srgbClr val="002D62"/>
                </a:solidFill>
              </a:rPr>
              <a:t>UPDATE</a:t>
            </a:r>
            <a:endParaRPr>
              <a:solidFill>
                <a:srgbClr val="002D62"/>
              </a:solidFill>
            </a:endParaRPr>
          </a:p>
          <a:p>
            <a:pPr indent="0" lvl="0" marL="0" rtl="0" algn="l">
              <a:lnSpc>
                <a:spcPct val="90000"/>
              </a:lnSpc>
              <a:spcBef>
                <a:spcPts val="0"/>
              </a:spcBef>
              <a:spcAft>
                <a:spcPts val="0"/>
              </a:spcAft>
              <a:buNone/>
            </a:pPr>
            <a:r>
              <a:rPr lang="en-GB">
                <a:solidFill>
                  <a:schemeClr val="accent2"/>
                </a:solidFill>
              </a:rPr>
              <a:t>BIO-ENERGY</a:t>
            </a:r>
            <a:r>
              <a:rPr lang="en-GB">
                <a:solidFill>
                  <a:srgbClr val="FF0000"/>
                </a:solidFill>
              </a:rPr>
              <a:t> </a:t>
            </a:r>
            <a:endParaRPr>
              <a:solidFill>
                <a:srgbClr val="FF0000"/>
              </a:solidFill>
            </a:endParaRPr>
          </a:p>
        </p:txBody>
      </p:sp>
      <p:sp>
        <p:nvSpPr>
          <p:cNvPr id="267" name="Google Shape;267;p37"/>
          <p:cNvSpPr txBox="1"/>
          <p:nvPr>
            <p:ph idx="1" type="body"/>
          </p:nvPr>
        </p:nvSpPr>
        <p:spPr>
          <a:xfrm>
            <a:off x="504000" y="1513150"/>
            <a:ext cx="3727500" cy="1883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sz="1200">
                <a:solidFill>
                  <a:srgbClr val="002D62"/>
                </a:solidFill>
                <a:latin typeface="Arial Black"/>
                <a:ea typeface="Arial Black"/>
                <a:cs typeface="Arial Black"/>
                <a:sym typeface="Arial Black"/>
              </a:rPr>
              <a:t>Bioenergy</a:t>
            </a:r>
            <a:endParaRPr sz="1200">
              <a:solidFill>
                <a:srgbClr val="002D62"/>
              </a:solidFill>
              <a:latin typeface="Arial Black"/>
              <a:ea typeface="Arial Black"/>
              <a:cs typeface="Arial Black"/>
              <a:sym typeface="Arial Black"/>
            </a:endParaRPr>
          </a:p>
          <a:p>
            <a:pPr indent="0" lvl="0" marL="0" rtl="0" algn="l">
              <a:spcBef>
                <a:spcPts val="1000"/>
              </a:spcBef>
              <a:spcAft>
                <a:spcPts val="0"/>
              </a:spcAft>
              <a:buNone/>
            </a:pPr>
            <a:r>
              <a:rPr b="1" lang="en-GB" sz="1200">
                <a:solidFill>
                  <a:srgbClr val="05C3DD"/>
                </a:solidFill>
              </a:rPr>
              <a:t>2025 Biogas Capture</a:t>
            </a:r>
            <a:endParaRPr b="1" sz="1200">
              <a:solidFill>
                <a:srgbClr val="05C3DD"/>
              </a:solidFill>
            </a:endParaRPr>
          </a:p>
          <a:p>
            <a:pPr indent="-256199" lvl="0" marL="251999" rtl="0" algn="l">
              <a:spcBef>
                <a:spcPts val="1200"/>
              </a:spcBef>
              <a:spcAft>
                <a:spcPts val="0"/>
              </a:spcAft>
              <a:buClr>
                <a:srgbClr val="05C3DD"/>
              </a:buClr>
              <a:buSzPts val="1200"/>
              <a:buChar char="●"/>
            </a:pPr>
            <a:r>
              <a:rPr lang="en-GB" sz="1200">
                <a:solidFill>
                  <a:srgbClr val="002D62"/>
                </a:solidFill>
              </a:rPr>
              <a:t>Gas collected</a:t>
            </a:r>
            <a:r>
              <a:rPr lang="en-GB" sz="1200"/>
              <a:t> 01</a:t>
            </a:r>
            <a:r>
              <a:rPr lang="en-GB" sz="1200">
                <a:solidFill>
                  <a:srgbClr val="002D62"/>
                </a:solidFill>
              </a:rPr>
              <a:t>/2</a:t>
            </a:r>
            <a:r>
              <a:rPr lang="en-GB" sz="1200"/>
              <a:t>5</a:t>
            </a:r>
            <a:r>
              <a:rPr lang="en-GB" sz="1200">
                <a:solidFill>
                  <a:srgbClr val="002D62"/>
                </a:solidFill>
              </a:rPr>
              <a:t>-</a:t>
            </a:r>
            <a:r>
              <a:rPr lang="en-GB" sz="1200"/>
              <a:t>07</a:t>
            </a:r>
            <a:r>
              <a:rPr lang="en-GB" sz="1200">
                <a:solidFill>
                  <a:srgbClr val="002D62"/>
                </a:solidFill>
              </a:rPr>
              <a:t>/2</a:t>
            </a:r>
            <a:r>
              <a:rPr lang="en-GB" sz="1200"/>
              <a:t>5:</a:t>
            </a:r>
            <a:r>
              <a:rPr lang="en-GB" sz="1200">
                <a:solidFill>
                  <a:srgbClr val="002D62"/>
                </a:solidFill>
              </a:rPr>
              <a:t> </a:t>
            </a:r>
            <a:r>
              <a:rPr b="1" lang="en-GB" sz="1200"/>
              <a:t>23</a:t>
            </a:r>
            <a:r>
              <a:rPr b="1" lang="en-GB" sz="1200">
                <a:solidFill>
                  <a:srgbClr val="002D62"/>
                </a:solidFill>
              </a:rPr>
              <a:t>,</a:t>
            </a:r>
            <a:r>
              <a:rPr b="1" lang="en-GB" sz="1200"/>
              <a:t>905</a:t>
            </a:r>
            <a:r>
              <a:rPr b="1" lang="en-GB" sz="1200">
                <a:solidFill>
                  <a:srgbClr val="002D62"/>
                </a:solidFill>
              </a:rPr>
              <a:t>,</a:t>
            </a:r>
            <a:r>
              <a:rPr b="1" lang="en-GB" sz="1200"/>
              <a:t>982</a:t>
            </a:r>
            <a:r>
              <a:rPr b="1" lang="en-GB" sz="1200">
                <a:solidFill>
                  <a:srgbClr val="002D62"/>
                </a:solidFill>
              </a:rPr>
              <a:t> m</a:t>
            </a:r>
            <a:r>
              <a:rPr b="1" baseline="30000" lang="en-GB" sz="1200">
                <a:solidFill>
                  <a:srgbClr val="002D62"/>
                </a:solidFill>
              </a:rPr>
              <a:t>3 </a:t>
            </a:r>
            <a:r>
              <a:rPr b="1" lang="en-GB" sz="1200">
                <a:solidFill>
                  <a:srgbClr val="002D62"/>
                </a:solidFill>
              </a:rPr>
              <a:t>- </a:t>
            </a:r>
            <a:r>
              <a:rPr lang="en-GB" sz="1200">
                <a:solidFill>
                  <a:srgbClr val="002D62"/>
                </a:solidFill>
              </a:rPr>
              <a:t>(</a:t>
            </a:r>
            <a:r>
              <a:rPr lang="en-GB" sz="1200"/>
              <a:t>46</a:t>
            </a:r>
            <a:r>
              <a:rPr lang="en-GB" sz="1200">
                <a:solidFill>
                  <a:srgbClr val="002D62"/>
                </a:solidFill>
              </a:rPr>
              <a:t>% methane)</a:t>
            </a:r>
            <a:endParaRPr sz="1200">
              <a:solidFill>
                <a:srgbClr val="002D62"/>
              </a:solidFill>
            </a:endParaRPr>
          </a:p>
          <a:p>
            <a:pPr indent="-256199" lvl="0" marL="251999" rtl="0" algn="l">
              <a:spcBef>
                <a:spcPts val="1200"/>
              </a:spcBef>
              <a:spcAft>
                <a:spcPts val="0"/>
              </a:spcAft>
              <a:buClr>
                <a:srgbClr val="05C3DD"/>
              </a:buClr>
              <a:buSzPts val="1200"/>
              <a:buChar char="●"/>
            </a:pPr>
            <a:r>
              <a:rPr lang="en-GB" sz="1200">
                <a:solidFill>
                  <a:srgbClr val="002D62"/>
                </a:solidFill>
              </a:rPr>
              <a:t>Energy Generation </a:t>
            </a:r>
            <a:r>
              <a:rPr lang="en-GB" sz="1200"/>
              <a:t>01/25-07/25:</a:t>
            </a:r>
            <a:r>
              <a:rPr lang="en-GB" sz="1200">
                <a:solidFill>
                  <a:srgbClr val="002D62"/>
                </a:solidFill>
              </a:rPr>
              <a:t> </a:t>
            </a:r>
            <a:r>
              <a:rPr b="1" lang="en-GB" sz="1200"/>
              <a:t>33,130</a:t>
            </a:r>
            <a:r>
              <a:rPr b="1" lang="en-GB" sz="1200">
                <a:solidFill>
                  <a:srgbClr val="002D62"/>
                </a:solidFill>
              </a:rPr>
              <a:t> MWh</a:t>
            </a:r>
            <a:endParaRPr sz="1200">
              <a:solidFill>
                <a:srgbClr val="002D62"/>
              </a:solidFill>
            </a:endParaRPr>
          </a:p>
          <a:p>
            <a:pPr indent="-256199" lvl="0" marL="251999" rtl="0" algn="l">
              <a:spcBef>
                <a:spcPts val="1200"/>
              </a:spcBef>
              <a:spcAft>
                <a:spcPts val="1200"/>
              </a:spcAft>
              <a:buClr>
                <a:srgbClr val="05C3DD"/>
              </a:buClr>
              <a:buSzPts val="1200"/>
              <a:buChar char="●"/>
            </a:pPr>
            <a:r>
              <a:rPr lang="en-GB" sz="1200">
                <a:solidFill>
                  <a:srgbClr val="002D62"/>
                </a:solidFill>
              </a:rPr>
              <a:t>In </a:t>
            </a:r>
            <a:r>
              <a:rPr lang="en-GB" sz="1200"/>
              <a:t>2025</a:t>
            </a:r>
            <a:r>
              <a:rPr lang="en-GB" sz="1200">
                <a:solidFill>
                  <a:srgbClr val="002D62"/>
                </a:solidFill>
              </a:rPr>
              <a:t>, the captured emission is equivalent to removing </a:t>
            </a:r>
            <a:r>
              <a:rPr b="1" lang="en-GB" sz="1200"/>
              <a:t>78</a:t>
            </a:r>
            <a:r>
              <a:rPr b="1" lang="en-GB" sz="1200">
                <a:solidFill>
                  <a:srgbClr val="002D62"/>
                </a:solidFill>
              </a:rPr>
              <a:t>,</a:t>
            </a:r>
            <a:r>
              <a:rPr b="1" lang="en-GB" sz="1200"/>
              <a:t>161</a:t>
            </a:r>
            <a:r>
              <a:rPr lang="en-GB" sz="1200">
                <a:solidFill>
                  <a:srgbClr val="002D62"/>
                </a:solidFill>
              </a:rPr>
              <a:t> cars off the road </a:t>
            </a:r>
            <a:endParaRPr b="1" sz="1200">
              <a:solidFill>
                <a:srgbClr val="002D62"/>
              </a:solidFill>
            </a:endParaRPr>
          </a:p>
        </p:txBody>
      </p:sp>
      <p:cxnSp>
        <p:nvCxnSpPr>
          <p:cNvPr id="268" name="Google Shape;268;p37"/>
          <p:cNvCxnSpPr/>
          <p:nvPr/>
        </p:nvCxnSpPr>
        <p:spPr>
          <a:xfrm>
            <a:off x="514175" y="1314950"/>
            <a:ext cx="8141400" cy="0"/>
          </a:xfrm>
          <a:prstGeom prst="straightConnector1">
            <a:avLst/>
          </a:prstGeom>
          <a:noFill/>
          <a:ln cap="flat" cmpd="sng" w="9525">
            <a:solidFill>
              <a:srgbClr val="D9D9D9"/>
            </a:solidFill>
            <a:prstDash val="solid"/>
            <a:round/>
            <a:headEnd len="med" w="med" type="none"/>
            <a:tailEnd len="med" w="med" type="none"/>
          </a:ln>
        </p:spPr>
      </p:cxnSp>
      <p:cxnSp>
        <p:nvCxnSpPr>
          <p:cNvPr id="269" name="Google Shape;269;p37"/>
          <p:cNvCxnSpPr/>
          <p:nvPr/>
        </p:nvCxnSpPr>
        <p:spPr>
          <a:xfrm>
            <a:off x="514175" y="4239875"/>
            <a:ext cx="8141400" cy="0"/>
          </a:xfrm>
          <a:prstGeom prst="straightConnector1">
            <a:avLst/>
          </a:prstGeom>
          <a:noFill/>
          <a:ln cap="flat" cmpd="sng" w="9525">
            <a:solidFill>
              <a:srgbClr val="D9D9D9"/>
            </a:solidFill>
            <a:prstDash val="solid"/>
            <a:round/>
            <a:headEnd len="med" w="med" type="none"/>
            <a:tailEnd len="med" w="med" type="none"/>
          </a:ln>
        </p:spPr>
      </p:cxnSp>
      <p:sp>
        <p:nvSpPr>
          <p:cNvPr id="270" name="Google Shape;270;p37"/>
          <p:cNvSpPr/>
          <p:nvPr/>
        </p:nvSpPr>
        <p:spPr>
          <a:xfrm>
            <a:off x="128800" y="734375"/>
            <a:ext cx="283200" cy="2754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1" name="Google Shape;271;p37" title="Chart"/>
          <p:cNvPicPr preferRelativeResize="0"/>
          <p:nvPr/>
        </p:nvPicPr>
        <p:blipFill>
          <a:blip r:embed="rId3">
            <a:alphaModFix/>
          </a:blip>
          <a:stretch>
            <a:fillRect/>
          </a:stretch>
        </p:blipFill>
        <p:spPr>
          <a:xfrm>
            <a:off x="4327075" y="1352863"/>
            <a:ext cx="4607700" cy="2849095"/>
          </a:xfrm>
          <a:prstGeom prst="rect">
            <a:avLst/>
          </a:prstGeom>
          <a:noFill/>
          <a:ln cap="flat" cmpd="sng" w="9525">
            <a:solidFill>
              <a:schemeClr val="accent6"/>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ph type="title"/>
          </p:nvPr>
        </p:nvSpPr>
        <p:spPr>
          <a:xfrm>
            <a:off x="504000" y="360000"/>
            <a:ext cx="8186400" cy="6927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a:solidFill>
                  <a:srgbClr val="002D62"/>
                </a:solidFill>
              </a:rPr>
              <a:t>ECO-PRECINCT OPERATIONAL UPDATE</a:t>
            </a:r>
            <a:endParaRPr>
              <a:solidFill>
                <a:srgbClr val="002D62"/>
              </a:solidFill>
            </a:endParaRPr>
          </a:p>
          <a:p>
            <a:pPr indent="0" lvl="0" marL="0" rtl="0" algn="l">
              <a:lnSpc>
                <a:spcPct val="90000"/>
              </a:lnSpc>
              <a:spcBef>
                <a:spcPts val="0"/>
              </a:spcBef>
              <a:spcAft>
                <a:spcPts val="0"/>
              </a:spcAft>
              <a:buNone/>
            </a:pPr>
            <a:r>
              <a:rPr lang="en-GB">
                <a:solidFill>
                  <a:schemeClr val="accent1"/>
                </a:solidFill>
              </a:rPr>
              <a:t>ODOUR </a:t>
            </a:r>
            <a:r>
              <a:rPr lang="en-GB">
                <a:solidFill>
                  <a:schemeClr val="accent1"/>
                </a:solidFill>
              </a:rPr>
              <a:t>COMPLAINTS</a:t>
            </a:r>
            <a:endParaRPr>
              <a:solidFill>
                <a:schemeClr val="accent1"/>
              </a:solidFill>
            </a:endParaRPr>
          </a:p>
        </p:txBody>
      </p:sp>
      <p:sp>
        <p:nvSpPr>
          <p:cNvPr id="277" name="Google Shape;277;p38"/>
          <p:cNvSpPr txBox="1"/>
          <p:nvPr>
            <p:ph idx="1" type="body"/>
          </p:nvPr>
        </p:nvSpPr>
        <p:spPr>
          <a:xfrm>
            <a:off x="504000" y="1513150"/>
            <a:ext cx="3459900" cy="2986200"/>
          </a:xfrm>
          <a:prstGeom prst="rect">
            <a:avLst/>
          </a:prstGeom>
        </p:spPr>
        <p:txBody>
          <a:bodyPr anchorCtr="0" anchor="t" bIns="0" lIns="0" spcFirstLastPara="1" rIns="0" wrap="square" tIns="0">
            <a:spAutoFit/>
          </a:bodyPr>
          <a:lstStyle/>
          <a:p>
            <a:pPr indent="-256199" lvl="0" marL="251999" rtl="0" algn="l">
              <a:spcBef>
                <a:spcPts val="0"/>
              </a:spcBef>
              <a:spcAft>
                <a:spcPts val="0"/>
              </a:spcAft>
              <a:buClr>
                <a:srgbClr val="05C3DD"/>
              </a:buClr>
              <a:buSzPts val="1200"/>
              <a:buChar char="●"/>
            </a:pPr>
            <a:r>
              <a:rPr lang="en-GB" sz="1200">
                <a:solidFill>
                  <a:srgbClr val="002D62"/>
                </a:solidFill>
              </a:rPr>
              <a:t>Odour complaints</a:t>
            </a:r>
            <a:r>
              <a:rPr lang="en-GB" sz="1200"/>
              <a:t>, on average, have reduced significantly during the July and August period compared to the last two years. </a:t>
            </a:r>
            <a:endParaRPr sz="1200">
              <a:solidFill>
                <a:srgbClr val="002D62"/>
              </a:solidFill>
            </a:endParaRPr>
          </a:p>
          <a:p>
            <a:pPr indent="-256199" lvl="0" marL="251999" rtl="0" algn="l">
              <a:spcBef>
                <a:spcPts val="1200"/>
              </a:spcBef>
              <a:spcAft>
                <a:spcPts val="0"/>
              </a:spcAft>
              <a:buClr>
                <a:srgbClr val="05C3DD"/>
              </a:buClr>
              <a:buSzPts val="1200"/>
              <a:buChar char="●"/>
            </a:pPr>
            <a:r>
              <a:rPr lang="en-GB" sz="1200"/>
              <a:t>Focus on </a:t>
            </a:r>
            <a:r>
              <a:rPr lang="en-GB" sz="1200"/>
              <a:t>implementing</a:t>
            </a:r>
            <a:r>
              <a:rPr lang="en-GB" sz="1200"/>
              <a:t> tipping face Tarp cover trial, and biofilter improvements </a:t>
            </a:r>
            <a:r>
              <a:rPr lang="en-GB" sz="1200"/>
              <a:t>comprehensively</a:t>
            </a:r>
            <a:r>
              <a:rPr lang="en-GB" sz="1200"/>
              <a:t> during winter </a:t>
            </a:r>
            <a:endParaRPr sz="1200"/>
          </a:p>
          <a:p>
            <a:pPr indent="-256199" lvl="0" marL="251999" rtl="0" algn="l">
              <a:spcBef>
                <a:spcPts val="1200"/>
              </a:spcBef>
              <a:spcAft>
                <a:spcPts val="0"/>
              </a:spcAft>
              <a:buClr>
                <a:srgbClr val="05C3DD"/>
              </a:buClr>
              <a:buSzPts val="1200"/>
              <a:buChar char="●"/>
            </a:pPr>
            <a:r>
              <a:rPr lang="en-GB" sz="1200"/>
              <a:t>Independent Odour Audit did show a large decrease in sitewide total odour (OER), may be related </a:t>
            </a:r>
            <a:endParaRPr sz="1200"/>
          </a:p>
          <a:p>
            <a:pPr indent="-256199" lvl="0" marL="251999" rtl="0" algn="l">
              <a:spcBef>
                <a:spcPts val="1200"/>
              </a:spcBef>
              <a:spcAft>
                <a:spcPts val="0"/>
              </a:spcAft>
              <a:buClr>
                <a:srgbClr val="05C3DD"/>
              </a:buClr>
              <a:buSzPts val="1200"/>
              <a:buChar char="●"/>
            </a:pPr>
            <a:r>
              <a:rPr lang="en-GB" sz="1200"/>
              <a:t>2024: 749,000 OER </a:t>
            </a:r>
            <a:endParaRPr sz="1200"/>
          </a:p>
          <a:p>
            <a:pPr indent="-256199" lvl="0" marL="251999" rtl="0" algn="l">
              <a:spcBef>
                <a:spcPts val="1200"/>
              </a:spcBef>
              <a:spcAft>
                <a:spcPts val="0"/>
              </a:spcAft>
              <a:buClr>
                <a:srgbClr val="05C3DD"/>
              </a:buClr>
              <a:buSzPts val="1200"/>
              <a:buChar char="●"/>
            </a:pPr>
            <a:r>
              <a:rPr lang="en-GB" sz="1200"/>
              <a:t>2025: 194,400 OER </a:t>
            </a:r>
            <a:endParaRPr sz="1200"/>
          </a:p>
          <a:p>
            <a:pPr indent="0" lvl="0" marL="0" rtl="0" algn="l">
              <a:spcBef>
                <a:spcPts val="1200"/>
              </a:spcBef>
              <a:spcAft>
                <a:spcPts val="1200"/>
              </a:spcAft>
              <a:buNone/>
            </a:pPr>
            <a:r>
              <a:t/>
            </a:r>
            <a:endParaRPr sz="1200"/>
          </a:p>
        </p:txBody>
      </p:sp>
      <p:cxnSp>
        <p:nvCxnSpPr>
          <p:cNvPr id="278" name="Google Shape;278;p38"/>
          <p:cNvCxnSpPr/>
          <p:nvPr/>
        </p:nvCxnSpPr>
        <p:spPr>
          <a:xfrm>
            <a:off x="514175" y="1314950"/>
            <a:ext cx="8141400" cy="0"/>
          </a:xfrm>
          <a:prstGeom prst="straightConnector1">
            <a:avLst/>
          </a:prstGeom>
          <a:noFill/>
          <a:ln cap="flat" cmpd="sng" w="9525">
            <a:solidFill>
              <a:srgbClr val="D9D9D9"/>
            </a:solidFill>
            <a:prstDash val="solid"/>
            <a:round/>
            <a:headEnd len="med" w="med" type="none"/>
            <a:tailEnd len="med" w="med" type="none"/>
          </a:ln>
        </p:spPr>
      </p:cxnSp>
      <p:cxnSp>
        <p:nvCxnSpPr>
          <p:cNvPr id="279" name="Google Shape;279;p38"/>
          <p:cNvCxnSpPr/>
          <p:nvPr/>
        </p:nvCxnSpPr>
        <p:spPr>
          <a:xfrm>
            <a:off x="501300" y="4507275"/>
            <a:ext cx="8141400" cy="0"/>
          </a:xfrm>
          <a:prstGeom prst="straightConnector1">
            <a:avLst/>
          </a:prstGeom>
          <a:noFill/>
          <a:ln cap="flat" cmpd="sng" w="9525">
            <a:solidFill>
              <a:srgbClr val="D9D9D9"/>
            </a:solidFill>
            <a:prstDash val="solid"/>
            <a:round/>
            <a:headEnd len="med" w="med" type="none"/>
            <a:tailEnd len="med" w="med" type="none"/>
          </a:ln>
        </p:spPr>
      </p:cxnSp>
      <p:grpSp>
        <p:nvGrpSpPr>
          <p:cNvPr id="280" name="Google Shape;280;p38"/>
          <p:cNvGrpSpPr/>
          <p:nvPr/>
        </p:nvGrpSpPr>
        <p:grpSpPr>
          <a:xfrm>
            <a:off x="2392325" y="3742575"/>
            <a:ext cx="1296000" cy="1296000"/>
            <a:chOff x="644525" y="3205400"/>
            <a:chExt cx="1440000" cy="1440000"/>
          </a:xfrm>
        </p:grpSpPr>
        <p:pic>
          <p:nvPicPr>
            <p:cNvPr id="281" name="Google Shape;281;p38"/>
            <p:cNvPicPr preferRelativeResize="0"/>
            <p:nvPr/>
          </p:nvPicPr>
          <p:blipFill rotWithShape="1">
            <a:blip r:embed="rId3">
              <a:alphaModFix/>
            </a:blip>
            <a:srcRect b="3069" l="20391" r="20397" t="3069"/>
            <a:stretch/>
          </p:blipFill>
          <p:spPr>
            <a:xfrm>
              <a:off x="644525" y="3205400"/>
              <a:ext cx="1440000" cy="1440000"/>
            </a:xfrm>
            <a:prstGeom prst="ellipse">
              <a:avLst/>
            </a:prstGeom>
            <a:noFill/>
            <a:ln>
              <a:noFill/>
            </a:ln>
          </p:spPr>
        </p:pic>
        <p:sp>
          <p:nvSpPr>
            <p:cNvPr id="282" name="Google Shape;282;p38"/>
            <p:cNvSpPr txBox="1"/>
            <p:nvPr/>
          </p:nvSpPr>
          <p:spPr>
            <a:xfrm>
              <a:off x="745925" y="3449875"/>
              <a:ext cx="1237200" cy="2772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GB" sz="900">
                  <a:solidFill>
                    <a:srgbClr val="FFFFFF"/>
                  </a:solidFill>
                </a:rPr>
                <a:t>Sub-surface extraction trench</a:t>
              </a:r>
              <a:endParaRPr b="1" sz="900">
                <a:solidFill>
                  <a:srgbClr val="FFFFFF"/>
                </a:solidFill>
              </a:endParaRPr>
            </a:p>
          </p:txBody>
        </p:sp>
      </p:grpSp>
      <p:sp>
        <p:nvSpPr>
          <p:cNvPr id="283" name="Google Shape;283;p38"/>
          <p:cNvSpPr/>
          <p:nvPr/>
        </p:nvSpPr>
        <p:spPr>
          <a:xfrm>
            <a:off x="120950" y="718650"/>
            <a:ext cx="283200" cy="2754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84" name="Google Shape;284;p38" title="Chart"/>
          <p:cNvPicPr preferRelativeResize="0"/>
          <p:nvPr/>
        </p:nvPicPr>
        <p:blipFill>
          <a:blip r:embed="rId4">
            <a:alphaModFix/>
          </a:blip>
          <a:stretch>
            <a:fillRect/>
          </a:stretch>
        </p:blipFill>
        <p:spPr>
          <a:xfrm>
            <a:off x="4116500" y="1513150"/>
            <a:ext cx="4637299" cy="2747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9"/>
          <p:cNvSpPr txBox="1"/>
          <p:nvPr>
            <p:ph type="title"/>
          </p:nvPr>
        </p:nvSpPr>
        <p:spPr>
          <a:xfrm>
            <a:off x="504000" y="360000"/>
            <a:ext cx="8186400" cy="6927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0"/>
              </a:spcAft>
              <a:buNone/>
            </a:pPr>
            <a:r>
              <a:rPr lang="en-GB">
                <a:solidFill>
                  <a:srgbClr val="002D62"/>
                </a:solidFill>
              </a:rPr>
              <a:t>ECO-PRECINCT OPERATIONAL UPDATE</a:t>
            </a:r>
            <a:endParaRPr>
              <a:solidFill>
                <a:srgbClr val="002D62"/>
              </a:solidFill>
            </a:endParaRPr>
          </a:p>
          <a:p>
            <a:pPr indent="0" lvl="0" marL="0" rtl="0" algn="l">
              <a:lnSpc>
                <a:spcPct val="90000"/>
              </a:lnSpc>
              <a:spcBef>
                <a:spcPts val="0"/>
              </a:spcBef>
              <a:spcAft>
                <a:spcPts val="0"/>
              </a:spcAft>
              <a:buNone/>
            </a:pPr>
            <a:r>
              <a:rPr lang="en-GB">
                <a:solidFill>
                  <a:schemeClr val="accent1"/>
                </a:solidFill>
              </a:rPr>
              <a:t>ODOUR </a:t>
            </a:r>
            <a:r>
              <a:rPr lang="en-GB">
                <a:solidFill>
                  <a:schemeClr val="accent1"/>
                </a:solidFill>
              </a:rPr>
              <a:t>MANAGEMENT</a:t>
            </a:r>
            <a:r>
              <a:rPr lang="en-GB">
                <a:solidFill>
                  <a:schemeClr val="accent1"/>
                </a:solidFill>
              </a:rPr>
              <a:t> </a:t>
            </a:r>
            <a:endParaRPr>
              <a:solidFill>
                <a:schemeClr val="accent1"/>
              </a:solidFill>
            </a:endParaRPr>
          </a:p>
        </p:txBody>
      </p:sp>
      <p:sp>
        <p:nvSpPr>
          <p:cNvPr id="290" name="Google Shape;290;p39"/>
          <p:cNvSpPr txBox="1"/>
          <p:nvPr>
            <p:ph idx="1" type="body"/>
          </p:nvPr>
        </p:nvSpPr>
        <p:spPr>
          <a:xfrm>
            <a:off x="372675" y="1170000"/>
            <a:ext cx="5597100" cy="3227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sz="1200">
                <a:solidFill>
                  <a:srgbClr val="6AA84F"/>
                </a:solidFill>
                <a:latin typeface="Arial Black"/>
                <a:ea typeface="Arial Black"/>
                <a:cs typeface="Arial Black"/>
                <a:sym typeface="Arial Black"/>
              </a:rPr>
              <a:t>COMPLETE</a:t>
            </a:r>
            <a:endParaRPr sz="1200">
              <a:solidFill>
                <a:srgbClr val="6AA84F"/>
              </a:solidFill>
              <a:latin typeface="Arial Black"/>
              <a:ea typeface="Arial Black"/>
              <a:cs typeface="Arial Black"/>
              <a:sym typeface="Arial Black"/>
            </a:endParaRPr>
          </a:p>
          <a:p>
            <a:pPr indent="-256199" lvl="0" marL="251999" rtl="0" algn="l">
              <a:spcBef>
                <a:spcPts val="1000"/>
              </a:spcBef>
              <a:spcAft>
                <a:spcPts val="0"/>
              </a:spcAft>
              <a:buClr>
                <a:srgbClr val="05C3DD"/>
              </a:buClr>
              <a:buSzPts val="1200"/>
              <a:buChar char="●"/>
            </a:pPr>
            <a:r>
              <a:rPr lang="en-GB" sz="1200"/>
              <a:t>Approval to increase usage of </a:t>
            </a:r>
            <a:r>
              <a:rPr lang="en-GB" sz="1200"/>
              <a:t>MBT organic</a:t>
            </a:r>
            <a:r>
              <a:rPr lang="en-GB" sz="1200"/>
              <a:t> material for daily cover. </a:t>
            </a:r>
            <a:endParaRPr sz="1200"/>
          </a:p>
          <a:p>
            <a:pPr indent="-256199" lvl="0" marL="251999" rtl="0" algn="l">
              <a:spcBef>
                <a:spcPts val="600"/>
              </a:spcBef>
              <a:spcAft>
                <a:spcPts val="0"/>
              </a:spcAft>
              <a:buClr>
                <a:srgbClr val="05C3DD"/>
              </a:buClr>
              <a:buSzPts val="1200"/>
              <a:buChar char="●"/>
            </a:pPr>
            <a:r>
              <a:rPr lang="en-GB" sz="1200"/>
              <a:t>M</a:t>
            </a:r>
            <a:r>
              <a:rPr lang="en-GB" sz="1200">
                <a:solidFill>
                  <a:srgbClr val="002D62"/>
                </a:solidFill>
              </a:rPr>
              <a:t>onthly surface monitoring - continue </a:t>
            </a:r>
            <a:r>
              <a:rPr b="1" lang="en-GB" sz="1200"/>
              <a:t>0</a:t>
            </a:r>
            <a:r>
              <a:rPr b="1" lang="en-GB" sz="1200">
                <a:solidFill>
                  <a:srgbClr val="002D62"/>
                </a:solidFill>
              </a:rPr>
              <a:t> </a:t>
            </a:r>
            <a:r>
              <a:rPr b="1" lang="en-GB" sz="1200"/>
              <a:t>exceedance</a:t>
            </a:r>
            <a:r>
              <a:rPr lang="en-GB" sz="1200"/>
              <a:t> in last month (out of 300+ sample sites)</a:t>
            </a:r>
            <a:endParaRPr sz="1200">
              <a:solidFill>
                <a:srgbClr val="002D62"/>
              </a:solidFill>
            </a:endParaRPr>
          </a:p>
          <a:p>
            <a:pPr indent="-256199" lvl="0" marL="251999" rtl="0" algn="l">
              <a:spcBef>
                <a:spcPts val="0"/>
              </a:spcBef>
              <a:spcAft>
                <a:spcPts val="0"/>
              </a:spcAft>
              <a:buClr>
                <a:srgbClr val="05C3DD"/>
              </a:buClr>
              <a:buSzPts val="1200"/>
              <a:buChar char="●"/>
            </a:pPr>
            <a:r>
              <a:rPr lang="en-GB" sz="1200">
                <a:solidFill>
                  <a:srgbClr val="002D62"/>
                </a:solidFill>
              </a:rPr>
              <a:t>Carbon filters </a:t>
            </a:r>
            <a:r>
              <a:rPr lang="en-GB" sz="1200"/>
              <a:t>operating along the eastern wall</a:t>
            </a:r>
            <a:endParaRPr sz="1200"/>
          </a:p>
          <a:p>
            <a:pPr indent="-256199" lvl="0" marL="251999" rtl="0" algn="l">
              <a:spcBef>
                <a:spcPts val="0"/>
              </a:spcBef>
              <a:spcAft>
                <a:spcPts val="0"/>
              </a:spcAft>
              <a:buClr>
                <a:srgbClr val="05C3DD"/>
              </a:buClr>
              <a:buSzPts val="1200"/>
              <a:buChar char="●"/>
            </a:pPr>
            <a:r>
              <a:rPr lang="en-GB" sz="1200"/>
              <a:t>Horizontal </a:t>
            </a:r>
            <a:r>
              <a:rPr lang="en-GB" sz="1200"/>
              <a:t>collection</a:t>
            </a:r>
            <a:r>
              <a:rPr lang="en-GB" sz="1200"/>
              <a:t> </a:t>
            </a:r>
            <a:r>
              <a:rPr lang="en-GB" sz="1200"/>
              <a:t>systems</a:t>
            </a:r>
            <a:endParaRPr sz="1200"/>
          </a:p>
          <a:p>
            <a:pPr indent="-256199" lvl="0" marL="251999" rtl="0" algn="l">
              <a:spcBef>
                <a:spcPts val="0"/>
              </a:spcBef>
              <a:spcAft>
                <a:spcPts val="0"/>
              </a:spcAft>
              <a:buClr>
                <a:srgbClr val="05C3DD"/>
              </a:buClr>
              <a:buSzPts val="1200"/>
              <a:buChar char="●"/>
            </a:pPr>
            <a:r>
              <a:rPr lang="en-GB" sz="1200"/>
              <a:t>Water used to maintain moisture in the cover to prevent cracking and improve gas </a:t>
            </a:r>
            <a:r>
              <a:rPr lang="en-GB" sz="1200"/>
              <a:t>collection (refer R3 vs Mod 7 response)</a:t>
            </a:r>
            <a:endParaRPr sz="1200"/>
          </a:p>
          <a:p>
            <a:pPr indent="0" lvl="0" marL="0" rtl="0" algn="l">
              <a:spcBef>
                <a:spcPts val="1200"/>
              </a:spcBef>
              <a:spcAft>
                <a:spcPts val="0"/>
              </a:spcAft>
              <a:buNone/>
            </a:pPr>
            <a:r>
              <a:rPr lang="en-GB" sz="1200">
                <a:latin typeface="Arial Black"/>
                <a:ea typeface="Arial Black"/>
                <a:cs typeface="Arial Black"/>
                <a:sym typeface="Arial Black"/>
              </a:rPr>
              <a:t>In Progress</a:t>
            </a:r>
            <a:r>
              <a:rPr lang="en-GB" sz="1200">
                <a:solidFill>
                  <a:srgbClr val="002D62"/>
                </a:solidFill>
                <a:latin typeface="Arial Black"/>
                <a:ea typeface="Arial Black"/>
                <a:cs typeface="Arial Black"/>
                <a:sym typeface="Arial Black"/>
              </a:rPr>
              <a:t> - </a:t>
            </a:r>
            <a:r>
              <a:rPr lang="en-GB" sz="1200">
                <a:latin typeface="Arial Black"/>
                <a:ea typeface="Arial Black"/>
                <a:cs typeface="Arial Black"/>
                <a:sym typeface="Arial Black"/>
              </a:rPr>
              <a:t>3</a:t>
            </a:r>
            <a:r>
              <a:rPr lang="en-GB" sz="1200">
                <a:solidFill>
                  <a:srgbClr val="002D62"/>
                </a:solidFill>
                <a:latin typeface="Arial Black"/>
                <a:ea typeface="Arial Black"/>
                <a:cs typeface="Arial Black"/>
                <a:sym typeface="Arial Black"/>
              </a:rPr>
              <a:t> main</a:t>
            </a:r>
            <a:r>
              <a:rPr lang="en-GB" sz="1200">
                <a:latin typeface="Arial Black"/>
                <a:ea typeface="Arial Black"/>
                <a:cs typeface="Arial Black"/>
                <a:sym typeface="Arial Black"/>
              </a:rPr>
              <a:t> </a:t>
            </a:r>
            <a:r>
              <a:rPr lang="en-GB" sz="1200">
                <a:solidFill>
                  <a:srgbClr val="002D62"/>
                </a:solidFill>
                <a:latin typeface="Arial Black"/>
                <a:ea typeface="Arial Black"/>
                <a:cs typeface="Arial Black"/>
                <a:sym typeface="Arial Black"/>
              </a:rPr>
              <a:t>potential odour improvements </a:t>
            </a:r>
            <a:r>
              <a:rPr lang="en-GB" sz="1200">
                <a:latin typeface="Arial Black"/>
                <a:ea typeface="Arial Black"/>
                <a:cs typeface="Arial Black"/>
                <a:sym typeface="Arial Black"/>
              </a:rPr>
              <a:t>for </a:t>
            </a:r>
            <a:r>
              <a:rPr lang="en-GB" sz="1200">
                <a:solidFill>
                  <a:srgbClr val="002D62"/>
                </a:solidFill>
                <a:latin typeface="Arial Black"/>
                <a:ea typeface="Arial Black"/>
                <a:cs typeface="Arial Black"/>
                <a:sym typeface="Arial Black"/>
              </a:rPr>
              <a:t>2025</a:t>
            </a:r>
            <a:endParaRPr sz="1200">
              <a:solidFill>
                <a:srgbClr val="002D62"/>
              </a:solidFill>
              <a:latin typeface="Arial Black"/>
              <a:ea typeface="Arial Black"/>
              <a:cs typeface="Arial Black"/>
              <a:sym typeface="Arial Black"/>
            </a:endParaRPr>
          </a:p>
          <a:p>
            <a:pPr indent="-256199" lvl="0" marL="251999" rtl="0" algn="l">
              <a:spcBef>
                <a:spcPts val="1000"/>
              </a:spcBef>
              <a:spcAft>
                <a:spcPts val="0"/>
              </a:spcAft>
              <a:buClr>
                <a:srgbClr val="05C3DD"/>
              </a:buClr>
              <a:buSzPts val="1200"/>
              <a:buChar char="●"/>
            </a:pPr>
            <a:r>
              <a:rPr lang="en-GB" sz="1200"/>
              <a:t>Further i</a:t>
            </a:r>
            <a:r>
              <a:rPr lang="en-GB" sz="1200">
                <a:solidFill>
                  <a:srgbClr val="002D62"/>
                </a:solidFill>
              </a:rPr>
              <a:t>mprov</a:t>
            </a:r>
            <a:r>
              <a:rPr lang="en-GB" sz="1200"/>
              <a:t>ing</a:t>
            </a:r>
            <a:r>
              <a:rPr lang="en-GB" sz="1200">
                <a:solidFill>
                  <a:srgbClr val="002D62"/>
                </a:solidFill>
              </a:rPr>
              <a:t> landfill cover in the </a:t>
            </a:r>
            <a:r>
              <a:rPr b="1" i="1" lang="en-GB" sz="1200">
                <a:solidFill>
                  <a:srgbClr val="002D62"/>
                </a:solidFill>
              </a:rPr>
              <a:t>active tipping area</a:t>
            </a:r>
            <a:r>
              <a:rPr lang="en-GB" sz="1200">
                <a:solidFill>
                  <a:srgbClr val="002D62"/>
                </a:solidFill>
              </a:rPr>
              <a:t> -  </a:t>
            </a:r>
            <a:r>
              <a:rPr lang="en-GB" sz="1200"/>
              <a:t>Tarp </a:t>
            </a:r>
            <a:r>
              <a:rPr lang="en-GB" sz="1200"/>
              <a:t>deployer</a:t>
            </a:r>
            <a:r>
              <a:rPr lang="en-GB" sz="1200"/>
              <a:t> assembled - trial conducted and odour measurements taken. </a:t>
            </a:r>
            <a:endParaRPr sz="1200">
              <a:solidFill>
                <a:srgbClr val="002D62"/>
              </a:solidFill>
            </a:endParaRPr>
          </a:p>
          <a:p>
            <a:pPr indent="-256199" lvl="0" marL="251999" rtl="0" algn="l">
              <a:spcBef>
                <a:spcPts val="600"/>
              </a:spcBef>
              <a:spcAft>
                <a:spcPts val="0"/>
              </a:spcAft>
              <a:buClr>
                <a:srgbClr val="05C3DD"/>
              </a:buClr>
              <a:buSzPts val="1200"/>
              <a:buChar char="●"/>
            </a:pPr>
            <a:r>
              <a:rPr lang="en-GB" sz="1200"/>
              <a:t>Improve </a:t>
            </a:r>
            <a:r>
              <a:rPr lang="en-GB" sz="1200"/>
              <a:t>effectiveness</a:t>
            </a:r>
            <a:r>
              <a:rPr lang="en-GB" sz="1200"/>
              <a:t> of </a:t>
            </a:r>
            <a:r>
              <a:rPr b="1" i="1" lang="en-GB" sz="1200"/>
              <a:t>biofilter around </a:t>
            </a:r>
            <a:r>
              <a:rPr b="1" i="1" lang="en-GB" sz="1200"/>
              <a:t>perimeter</a:t>
            </a:r>
            <a:r>
              <a:rPr lang="en-GB" sz="1200"/>
              <a:t> - moisture level and width and thickness - ongoing. </a:t>
            </a:r>
            <a:endParaRPr sz="1200"/>
          </a:p>
          <a:p>
            <a:pPr indent="0" lvl="0" marL="251999" rtl="0" algn="l">
              <a:spcBef>
                <a:spcPts val="600"/>
              </a:spcBef>
              <a:spcAft>
                <a:spcPts val="1200"/>
              </a:spcAft>
              <a:buNone/>
            </a:pPr>
            <a:r>
              <a:t/>
            </a:r>
            <a:endParaRPr sz="1200"/>
          </a:p>
        </p:txBody>
      </p:sp>
      <p:sp>
        <p:nvSpPr>
          <p:cNvPr id="291" name="Google Shape;291;p39"/>
          <p:cNvSpPr/>
          <p:nvPr/>
        </p:nvSpPr>
        <p:spPr>
          <a:xfrm>
            <a:off x="89475" y="702925"/>
            <a:ext cx="283200" cy="2754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3"/>
              </a:solidFill>
            </a:endParaRPr>
          </a:p>
        </p:txBody>
      </p:sp>
      <p:pic>
        <p:nvPicPr>
          <p:cNvPr id="292" name="Google Shape;292;p39"/>
          <p:cNvPicPr preferRelativeResize="0"/>
          <p:nvPr/>
        </p:nvPicPr>
        <p:blipFill>
          <a:blip r:embed="rId3">
            <a:alphaModFix/>
          </a:blip>
          <a:stretch>
            <a:fillRect/>
          </a:stretch>
        </p:blipFill>
        <p:spPr>
          <a:xfrm>
            <a:off x="6080100" y="1052688"/>
            <a:ext cx="2869426" cy="35394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0"/>
          <p:cNvSpPr txBox="1"/>
          <p:nvPr>
            <p:ph type="title"/>
          </p:nvPr>
        </p:nvSpPr>
        <p:spPr>
          <a:xfrm>
            <a:off x="497375" y="1823700"/>
            <a:ext cx="5228100" cy="14961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accent6"/>
              </a:buClr>
              <a:buSzPts val="1100"/>
              <a:buFont typeface="Arial"/>
              <a:buNone/>
            </a:pPr>
            <a:r>
              <a:rPr b="0" lang="en-GB" sz="3600"/>
              <a:t>ENVIRONMENTAL</a:t>
            </a:r>
            <a:r>
              <a:rPr b="0" lang="en-GB" sz="3600"/>
              <a:t> </a:t>
            </a:r>
            <a:r>
              <a:rPr b="0" lang="en-GB" sz="3600"/>
              <a:t>COMPLIANCE</a:t>
            </a:r>
            <a:r>
              <a:rPr b="0" lang="en-GB" sz="3600"/>
              <a:t> UPDATE</a:t>
            </a:r>
            <a:endParaRPr b="0" sz="36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1"/>
          <p:cNvSpPr txBox="1"/>
          <p:nvPr>
            <p:ph type="title"/>
          </p:nvPr>
        </p:nvSpPr>
        <p:spPr>
          <a:xfrm>
            <a:off x="504000" y="360000"/>
            <a:ext cx="7503900" cy="66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rgbClr val="002D62"/>
                </a:solidFill>
              </a:rPr>
              <a:t>ENVIRONMENTAL COMPLIANCE </a:t>
            </a:r>
            <a:r>
              <a:rPr lang="en-GB">
                <a:solidFill>
                  <a:srgbClr val="002D62"/>
                </a:solidFill>
              </a:rPr>
              <a:t>UPDATE</a:t>
            </a:r>
            <a:r>
              <a:rPr lang="en-GB">
                <a:solidFill>
                  <a:srgbClr val="002D62"/>
                </a:solidFill>
              </a:rPr>
              <a:t> </a:t>
            </a:r>
            <a:r>
              <a:rPr lang="en-GB" sz="1800">
                <a:solidFill>
                  <a:schemeClr val="accent2"/>
                </a:solidFill>
              </a:rPr>
              <a:t>HRA and EPA </a:t>
            </a:r>
            <a:r>
              <a:rPr lang="en-GB" sz="1800">
                <a:solidFill>
                  <a:schemeClr val="accent2"/>
                </a:solidFill>
              </a:rPr>
              <a:t>sampling update</a:t>
            </a:r>
            <a:endParaRPr sz="1800">
              <a:solidFill>
                <a:schemeClr val="accent2"/>
              </a:solidFill>
            </a:endParaRPr>
          </a:p>
        </p:txBody>
      </p:sp>
      <p:sp>
        <p:nvSpPr>
          <p:cNvPr id="303" name="Google Shape;303;p41"/>
          <p:cNvSpPr txBox="1"/>
          <p:nvPr/>
        </p:nvSpPr>
        <p:spPr>
          <a:xfrm>
            <a:off x="542525" y="1343425"/>
            <a:ext cx="7335300" cy="3276300"/>
          </a:xfrm>
          <a:prstGeom prst="rect">
            <a:avLst/>
          </a:prstGeom>
          <a:noFill/>
          <a:ln>
            <a:noFill/>
          </a:ln>
        </p:spPr>
        <p:txBody>
          <a:bodyPr anchorCtr="0" anchor="t" bIns="91425" lIns="91425" spcFirstLastPara="1" rIns="91425" wrap="square" tIns="91425">
            <a:noAutofit/>
          </a:bodyPr>
          <a:lstStyle/>
          <a:p>
            <a:pPr indent="-256199" lvl="0" marL="251999" marR="0" rtl="0" algn="l">
              <a:lnSpc>
                <a:spcPct val="100000"/>
              </a:lnSpc>
              <a:spcBef>
                <a:spcPts val="0"/>
              </a:spcBef>
              <a:spcAft>
                <a:spcPts val="0"/>
              </a:spcAft>
              <a:buClr>
                <a:srgbClr val="05C3DD"/>
              </a:buClr>
              <a:buSzPts val="1200"/>
              <a:buChar char="●"/>
            </a:pPr>
            <a:r>
              <a:rPr i="1" lang="en-GB" sz="1200">
                <a:solidFill>
                  <a:srgbClr val="002D62"/>
                </a:solidFill>
              </a:rPr>
              <a:t>The sampling was conducted as a rapid response program and is a snapshot in time of surface water conditions around the Precinct and is in no way representative of locations downstream. The results of this program are used to inform a broader program to assess water quality in the area. - EPA</a:t>
            </a:r>
            <a:endParaRPr i="1" sz="1200">
              <a:solidFill>
                <a:srgbClr val="002D62"/>
              </a:solidFill>
            </a:endParaRPr>
          </a:p>
          <a:p>
            <a:pPr indent="0" lvl="0" marL="251999" marR="0" rtl="0" algn="l">
              <a:lnSpc>
                <a:spcPct val="100000"/>
              </a:lnSpc>
              <a:spcBef>
                <a:spcPts val="600"/>
              </a:spcBef>
              <a:spcAft>
                <a:spcPts val="0"/>
              </a:spcAft>
              <a:buNone/>
            </a:pPr>
            <a:r>
              <a:t/>
            </a:r>
            <a:endParaRPr sz="1200">
              <a:solidFill>
                <a:srgbClr val="002D62"/>
              </a:solidFill>
            </a:endParaRPr>
          </a:p>
          <a:p>
            <a:pPr indent="-256199" lvl="0" marL="251999" marR="0" rtl="0" algn="l">
              <a:lnSpc>
                <a:spcPct val="100000"/>
              </a:lnSpc>
              <a:spcBef>
                <a:spcPts val="600"/>
              </a:spcBef>
              <a:spcAft>
                <a:spcPts val="0"/>
              </a:spcAft>
              <a:buClr>
                <a:srgbClr val="05C3DD"/>
              </a:buClr>
              <a:buSzPts val="1200"/>
              <a:buChar char="●"/>
            </a:pPr>
            <a:r>
              <a:rPr lang="en-GB" sz="1200">
                <a:solidFill>
                  <a:srgbClr val="002D62"/>
                </a:solidFill>
              </a:rPr>
              <a:t>EPA managing this program and we are informed</a:t>
            </a:r>
            <a:endParaRPr sz="1200">
              <a:solidFill>
                <a:srgbClr val="002D62"/>
              </a:solidFill>
            </a:endParaRPr>
          </a:p>
          <a:p>
            <a:pPr indent="0" lvl="0" marL="251999" marR="0" rtl="0" algn="l">
              <a:lnSpc>
                <a:spcPct val="100000"/>
              </a:lnSpc>
              <a:spcBef>
                <a:spcPts val="600"/>
              </a:spcBef>
              <a:spcAft>
                <a:spcPts val="0"/>
              </a:spcAft>
              <a:buNone/>
            </a:pPr>
            <a:r>
              <a:t/>
            </a:r>
            <a:endParaRPr sz="1200">
              <a:solidFill>
                <a:srgbClr val="002D62"/>
              </a:solidFill>
            </a:endParaRPr>
          </a:p>
          <a:p>
            <a:pPr indent="-256199" lvl="0" marL="251999" marR="0" rtl="0" algn="l">
              <a:lnSpc>
                <a:spcPct val="100000"/>
              </a:lnSpc>
              <a:spcBef>
                <a:spcPts val="600"/>
              </a:spcBef>
              <a:spcAft>
                <a:spcPts val="0"/>
              </a:spcAft>
              <a:buClr>
                <a:srgbClr val="05C3DD"/>
              </a:buClr>
              <a:buSzPts val="1200"/>
              <a:buChar char="●"/>
            </a:pPr>
            <a:r>
              <a:rPr lang="en-GB" sz="1200">
                <a:solidFill>
                  <a:srgbClr val="002D62"/>
                </a:solidFill>
              </a:rPr>
              <a:t>Latest Report was put on EPA website and we were informed that the EPA will notify the community</a:t>
            </a:r>
            <a:endParaRPr sz="1200">
              <a:solidFill>
                <a:srgbClr val="002D62"/>
              </a:solidFill>
            </a:endParaRPr>
          </a:p>
          <a:p>
            <a:pPr indent="0" lvl="0" marL="0" marR="0" rtl="0" algn="l">
              <a:lnSpc>
                <a:spcPct val="100000"/>
              </a:lnSpc>
              <a:spcBef>
                <a:spcPts val="600"/>
              </a:spcBef>
              <a:spcAft>
                <a:spcPts val="0"/>
              </a:spcAft>
              <a:buNone/>
            </a:pPr>
            <a:r>
              <a:t/>
            </a:r>
            <a:endParaRPr sz="1200">
              <a:solidFill>
                <a:srgbClr val="002D62"/>
              </a:solidFill>
            </a:endParaRPr>
          </a:p>
          <a:p>
            <a:pPr indent="0" lvl="0" marL="0" marR="0" rtl="0" algn="l">
              <a:lnSpc>
                <a:spcPct val="100000"/>
              </a:lnSpc>
              <a:spcBef>
                <a:spcPts val="600"/>
              </a:spcBef>
              <a:spcAft>
                <a:spcPts val="0"/>
              </a:spcAft>
              <a:buNone/>
            </a:pPr>
            <a:r>
              <a:t/>
            </a:r>
            <a:endParaRPr sz="1200">
              <a:solidFill>
                <a:srgbClr val="002D62"/>
              </a:solidFill>
            </a:endParaRPr>
          </a:p>
          <a:p>
            <a:pPr indent="0" lvl="0" marL="0" marR="0" rtl="0" algn="l">
              <a:lnSpc>
                <a:spcPct val="100000"/>
              </a:lnSpc>
              <a:spcBef>
                <a:spcPts val="600"/>
              </a:spcBef>
              <a:spcAft>
                <a:spcPts val="0"/>
              </a:spcAft>
              <a:buNone/>
            </a:pPr>
            <a:r>
              <a:t/>
            </a:r>
            <a:endParaRPr sz="1200">
              <a:solidFill>
                <a:srgbClr val="002D62"/>
              </a:solidFill>
            </a:endParaRPr>
          </a:p>
          <a:p>
            <a:pPr indent="0" lvl="0" marL="0" marR="0" rtl="0" algn="l">
              <a:lnSpc>
                <a:spcPct val="100000"/>
              </a:lnSpc>
              <a:spcBef>
                <a:spcPts val="600"/>
              </a:spcBef>
              <a:spcAft>
                <a:spcPts val="600"/>
              </a:spcAft>
              <a:buNone/>
            </a:pPr>
            <a:r>
              <a:t/>
            </a:r>
            <a:endParaRPr sz="1200">
              <a:solidFill>
                <a:srgbClr val="002D6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2"/>
          <p:cNvSpPr txBox="1"/>
          <p:nvPr>
            <p:ph type="title"/>
          </p:nvPr>
        </p:nvSpPr>
        <p:spPr>
          <a:xfrm>
            <a:off x="504000" y="360000"/>
            <a:ext cx="6444600" cy="769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t>Environmental Compliance</a:t>
            </a:r>
            <a:endParaRPr>
              <a:solidFill>
                <a:schemeClr val="accent2"/>
              </a:solidFill>
            </a:endParaRPr>
          </a:p>
          <a:p>
            <a:pPr indent="0" lvl="0" marL="0" rtl="0" algn="l">
              <a:spcBef>
                <a:spcPts val="0"/>
              </a:spcBef>
              <a:spcAft>
                <a:spcPts val="0"/>
              </a:spcAft>
              <a:buNone/>
            </a:pPr>
            <a:r>
              <a:rPr lang="en-GB">
                <a:solidFill>
                  <a:schemeClr val="accent2"/>
                </a:solidFill>
              </a:rPr>
              <a:t>Additional license conditions </a:t>
            </a:r>
            <a:endParaRPr>
              <a:solidFill>
                <a:schemeClr val="accent2"/>
              </a:solidFill>
            </a:endParaRPr>
          </a:p>
        </p:txBody>
      </p:sp>
      <p:graphicFrame>
        <p:nvGraphicFramePr>
          <p:cNvPr id="309" name="Google Shape;309;p42"/>
          <p:cNvGraphicFramePr/>
          <p:nvPr/>
        </p:nvGraphicFramePr>
        <p:xfrm>
          <a:off x="504000" y="1356375"/>
          <a:ext cx="3000000" cy="3000000"/>
        </p:xfrm>
        <a:graphic>
          <a:graphicData uri="http://schemas.openxmlformats.org/drawingml/2006/table">
            <a:tbl>
              <a:tblPr>
                <a:noFill/>
                <a:tableStyleId>{74299510-7CAC-42B9-9A6F-B88DDE87E13E}</a:tableStyleId>
              </a:tblPr>
              <a:tblGrid>
                <a:gridCol w="2440950"/>
                <a:gridCol w="3755675"/>
                <a:gridCol w="1817075"/>
              </a:tblGrid>
              <a:tr h="331800">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ACTION</a:t>
                      </a:r>
                      <a:endParaRPr sz="1100" u="none" cap="none" strike="noStrike">
                        <a:solidFill>
                          <a:schemeClr val="lt1"/>
                        </a:solidFill>
                        <a:latin typeface="Arial Black"/>
                        <a:ea typeface="Arial Black"/>
                        <a:cs typeface="Arial Black"/>
                        <a:sym typeface="Arial Black"/>
                      </a:endParaRPr>
                    </a:p>
                  </a:txBody>
                  <a:tcPr marT="72000" marB="36000" marR="0" marL="72000" anchor="ctr">
                    <a:lnL cap="flat" cmpd="sng" w="9525">
                      <a:solidFill>
                        <a:srgbClr val="D9D9D9">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STATUS</a:t>
                      </a:r>
                      <a:endParaRPr b="0" sz="1100" u="none" cap="none" strike="noStrike">
                        <a:solidFill>
                          <a:schemeClr val="lt1"/>
                        </a:solidFill>
                        <a:latin typeface="Arial Black"/>
                        <a:ea typeface="Arial Black"/>
                        <a:cs typeface="Arial Black"/>
                        <a:sym typeface="Arial Black"/>
                      </a:endParaRPr>
                    </a:p>
                  </a:txBody>
                  <a:tcPr marT="72000" marB="36000" marR="50800" marL="720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c>
                  <a:txBody>
                    <a:bodyPr/>
                    <a:lstStyle/>
                    <a:p>
                      <a:pPr indent="0" lvl="0" marL="0" rtl="0" algn="ctr">
                        <a:spcBef>
                          <a:spcPts val="0"/>
                        </a:spcBef>
                        <a:spcAft>
                          <a:spcPts val="0"/>
                        </a:spcAft>
                        <a:buNone/>
                      </a:pPr>
                      <a:r>
                        <a:rPr lang="en-GB" sz="1100">
                          <a:solidFill>
                            <a:schemeClr val="lt1"/>
                          </a:solidFill>
                          <a:latin typeface="Arial Black"/>
                          <a:ea typeface="Arial Black"/>
                          <a:cs typeface="Arial Black"/>
                          <a:sym typeface="Arial Black"/>
                        </a:rPr>
                        <a:t>COMPLETION DATE</a:t>
                      </a:r>
                      <a:endParaRPr b="0" sz="1100">
                        <a:solidFill>
                          <a:schemeClr val="lt1"/>
                        </a:solidFill>
                        <a:latin typeface="Arial Black"/>
                        <a:ea typeface="Arial Black"/>
                        <a:cs typeface="Arial Black"/>
                        <a:sym typeface="Arial Black"/>
                      </a:endParaRPr>
                    </a:p>
                  </a:txBody>
                  <a:tcPr marT="72000" marB="36000" marR="72000" marL="72000" anchor="ctr">
                    <a:lnL cap="flat" cmpd="sng" w="9525">
                      <a:solidFill>
                        <a:schemeClr val="lt1"/>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r>
              <a:tr h="292100">
                <a:tc>
                  <a:txBody>
                    <a:bodyPr/>
                    <a:lstStyle/>
                    <a:p>
                      <a:pPr indent="-179999" lvl="0" marL="251999" rtl="0" algn="l">
                        <a:lnSpc>
                          <a:spcPct val="115000"/>
                        </a:lnSpc>
                        <a:spcBef>
                          <a:spcPts val="0"/>
                        </a:spcBef>
                        <a:spcAft>
                          <a:spcPts val="0"/>
                        </a:spcAft>
                        <a:buNone/>
                      </a:pPr>
                      <a:r>
                        <a:rPr lang="en-GB" sz="1000">
                          <a:solidFill>
                            <a:srgbClr val="002D62"/>
                          </a:solidFill>
                        </a:rPr>
                        <a:t>New license conditions U3.7 </a:t>
                      </a:r>
                      <a:endParaRPr sz="1000">
                        <a:solidFill>
                          <a:srgbClr val="002D62"/>
                        </a:solidFill>
                      </a:endParaRPr>
                    </a:p>
                    <a:p>
                      <a:pPr indent="-179999" lvl="0" marL="251999" rtl="0" algn="l">
                        <a:lnSpc>
                          <a:spcPct val="115000"/>
                        </a:lnSpc>
                        <a:spcBef>
                          <a:spcPts val="600"/>
                        </a:spcBef>
                        <a:spcAft>
                          <a:spcPts val="0"/>
                        </a:spcAft>
                        <a:buNone/>
                      </a:pPr>
                      <a:r>
                        <a:rPr lang="en-GB" sz="1000">
                          <a:solidFill>
                            <a:srgbClr val="002D62"/>
                          </a:solidFill>
                        </a:rPr>
                        <a:t>Develop a scientifically robust program of sampling the local area and assess the background and adjacent areas. See if there are any impacts to fauna/flora from current or historical activities. </a:t>
                      </a:r>
                      <a:endParaRPr sz="1000">
                        <a:solidFill>
                          <a:srgbClr val="002D62"/>
                        </a:solidFill>
                      </a:endParaRPr>
                    </a:p>
                    <a:p>
                      <a:pPr indent="-179999" lvl="0" marL="251999" rtl="0" algn="l">
                        <a:lnSpc>
                          <a:spcPct val="115000"/>
                        </a:lnSpc>
                        <a:spcBef>
                          <a:spcPts val="600"/>
                        </a:spcBef>
                        <a:spcAft>
                          <a:spcPts val="600"/>
                        </a:spcAft>
                        <a:buNone/>
                      </a:pPr>
                      <a:r>
                        <a:t/>
                      </a:r>
                      <a:endParaRPr sz="1000">
                        <a:solidFill>
                          <a:srgbClr val="002D62"/>
                        </a:solidFill>
                      </a:endParaRPr>
                    </a:p>
                  </a:txBody>
                  <a:tcPr marT="108000" marB="108000" marR="36000" marL="72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rgbClr val="002D62"/>
                          </a:solidFill>
                        </a:rPr>
                        <a:t>Received license conditions to verify status of nearby area near the Precinct. </a:t>
                      </a:r>
                      <a:endParaRPr sz="1000">
                        <a:solidFill>
                          <a:srgbClr val="002D62"/>
                        </a:solidFill>
                      </a:endParaRPr>
                    </a:p>
                    <a:p>
                      <a:pPr indent="0" lvl="0" marL="0" rtl="0" algn="l">
                        <a:lnSpc>
                          <a:spcPct val="115000"/>
                        </a:lnSpc>
                        <a:spcBef>
                          <a:spcPts val="600"/>
                        </a:spcBef>
                        <a:spcAft>
                          <a:spcPts val="0"/>
                        </a:spcAft>
                        <a:buNone/>
                      </a:pPr>
                      <a:r>
                        <a:rPr lang="en-GB" sz="1000">
                          <a:solidFill>
                            <a:srgbClr val="002D62"/>
                          </a:solidFill>
                        </a:rPr>
                        <a:t>This includes the requirements for ecological studies done in a broad area, similar to the modern day </a:t>
                      </a:r>
                      <a:r>
                        <a:rPr lang="en-GB" sz="1000">
                          <a:solidFill>
                            <a:srgbClr val="002D62"/>
                          </a:solidFill>
                        </a:rPr>
                        <a:t>requirements</a:t>
                      </a:r>
                      <a:r>
                        <a:rPr lang="en-GB" sz="1000">
                          <a:solidFill>
                            <a:srgbClr val="002D62"/>
                          </a:solidFill>
                        </a:rPr>
                        <a:t> for new developments. </a:t>
                      </a:r>
                      <a:endParaRPr sz="1000">
                        <a:solidFill>
                          <a:srgbClr val="002D62"/>
                        </a:solidFill>
                      </a:endParaRPr>
                    </a:p>
                    <a:p>
                      <a:pPr indent="0" lvl="0" marL="0" rtl="0" algn="l">
                        <a:lnSpc>
                          <a:spcPct val="115000"/>
                        </a:lnSpc>
                        <a:spcBef>
                          <a:spcPts val="600"/>
                        </a:spcBef>
                        <a:spcAft>
                          <a:spcPts val="0"/>
                        </a:spcAft>
                        <a:buNone/>
                      </a:pPr>
                      <a:r>
                        <a:rPr lang="en-GB" sz="1000">
                          <a:solidFill>
                            <a:srgbClr val="002D62"/>
                          </a:solidFill>
                        </a:rPr>
                        <a:t>These studies will </a:t>
                      </a:r>
                      <a:r>
                        <a:rPr lang="en-GB" sz="1000">
                          <a:solidFill>
                            <a:srgbClr val="002D62"/>
                          </a:solidFill>
                        </a:rPr>
                        <a:t>comprehensively</a:t>
                      </a:r>
                      <a:r>
                        <a:rPr lang="en-GB" sz="1000">
                          <a:solidFill>
                            <a:srgbClr val="002D62"/>
                          </a:solidFill>
                        </a:rPr>
                        <a:t> close out whether there are any potential impacts and if anything needs to be done. </a:t>
                      </a:r>
                      <a:endParaRPr sz="1000">
                        <a:solidFill>
                          <a:srgbClr val="002D62"/>
                        </a:solidFill>
                      </a:endParaRPr>
                    </a:p>
                    <a:p>
                      <a:pPr indent="0" lvl="0" marL="0" rtl="0" algn="l">
                        <a:lnSpc>
                          <a:spcPct val="115000"/>
                        </a:lnSpc>
                        <a:spcBef>
                          <a:spcPts val="600"/>
                        </a:spcBef>
                        <a:spcAft>
                          <a:spcPts val="0"/>
                        </a:spcAft>
                        <a:buNone/>
                      </a:pPr>
                      <a:r>
                        <a:t/>
                      </a:r>
                      <a:endParaRPr sz="1000">
                        <a:solidFill>
                          <a:srgbClr val="002D62"/>
                        </a:solidFill>
                      </a:endParaRPr>
                    </a:p>
                    <a:p>
                      <a:pPr indent="0" lvl="0" marL="0" rtl="0" algn="l">
                        <a:lnSpc>
                          <a:spcPct val="115000"/>
                        </a:lnSpc>
                        <a:spcBef>
                          <a:spcPts val="600"/>
                        </a:spcBef>
                        <a:spcAft>
                          <a:spcPts val="600"/>
                        </a:spcAft>
                        <a:buNone/>
                      </a:pPr>
                      <a:r>
                        <a:t/>
                      </a:r>
                      <a:endParaRPr sz="1000">
                        <a:solidFill>
                          <a:srgbClr val="002D62"/>
                        </a:solidFill>
                      </a:endParaRPr>
                    </a:p>
                  </a:txBody>
                  <a:tcPr marT="108000" marB="108000" marR="36000" marL="72000">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lnSpc>
                          <a:spcPct val="115000"/>
                        </a:lnSpc>
                        <a:spcBef>
                          <a:spcPts val="0"/>
                        </a:spcBef>
                        <a:spcAft>
                          <a:spcPts val="600"/>
                        </a:spcAft>
                        <a:buNone/>
                      </a:pPr>
                      <a:r>
                        <a:t/>
                      </a:r>
                      <a:endParaRPr sz="1000">
                        <a:solidFill>
                          <a:srgbClr val="002D62"/>
                        </a:solidFill>
                      </a:endParaRPr>
                    </a:p>
                  </a:txBody>
                  <a:tcPr marT="108000" marB="108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450000" y="671900"/>
            <a:ext cx="6176100" cy="911100"/>
          </a:xfrm>
          <a:prstGeom prst="rect">
            <a:avLst/>
          </a:prstGeom>
          <a:noFill/>
          <a:ln>
            <a:noFill/>
          </a:ln>
        </p:spPr>
        <p:txBody>
          <a:bodyPr anchorCtr="0" anchor="t" bIns="0" lIns="0" spcFirstLastPara="1" rIns="0" wrap="square" tIns="0">
            <a:spAutoFit/>
          </a:bodyPr>
          <a:lstStyle/>
          <a:p>
            <a:pPr indent="0" lvl="0" marL="0" rtl="0" algn="l">
              <a:lnSpc>
                <a:spcPct val="80000"/>
              </a:lnSpc>
              <a:spcBef>
                <a:spcPts val="0"/>
              </a:spcBef>
              <a:spcAft>
                <a:spcPts val="0"/>
              </a:spcAft>
              <a:buSzPts val="1100"/>
              <a:buNone/>
            </a:pPr>
            <a:r>
              <a:rPr lang="en-GB" sz="3700">
                <a:solidFill>
                  <a:schemeClr val="lt1"/>
                </a:solidFill>
                <a:latin typeface="Arial Black"/>
                <a:ea typeface="Arial Black"/>
                <a:cs typeface="Arial Black"/>
                <a:sym typeface="Arial Black"/>
              </a:rPr>
              <a:t>ACKNOWLEDGEMENT </a:t>
            </a:r>
            <a:br>
              <a:rPr lang="en-GB" sz="3700">
                <a:solidFill>
                  <a:schemeClr val="lt1"/>
                </a:solidFill>
                <a:latin typeface="Arial Black"/>
                <a:ea typeface="Arial Black"/>
                <a:cs typeface="Arial Black"/>
                <a:sym typeface="Arial Black"/>
              </a:rPr>
            </a:br>
            <a:r>
              <a:rPr lang="en-GB" sz="3700">
                <a:solidFill>
                  <a:schemeClr val="lt1"/>
                </a:solidFill>
                <a:latin typeface="Arial Black"/>
                <a:ea typeface="Arial Black"/>
                <a:cs typeface="Arial Black"/>
                <a:sym typeface="Arial Black"/>
              </a:rPr>
              <a:t>OF COUNTRY</a:t>
            </a:r>
            <a:endParaRPr sz="3700">
              <a:solidFill>
                <a:schemeClr val="lt1"/>
              </a:solidFill>
              <a:latin typeface="Arial Black"/>
              <a:ea typeface="Arial Black"/>
              <a:cs typeface="Arial Black"/>
              <a:sym typeface="Arial Black"/>
            </a:endParaRPr>
          </a:p>
        </p:txBody>
      </p:sp>
      <p:sp>
        <p:nvSpPr>
          <p:cNvPr id="146" name="Google Shape;146;p25"/>
          <p:cNvSpPr txBox="1"/>
          <p:nvPr/>
        </p:nvSpPr>
        <p:spPr>
          <a:xfrm>
            <a:off x="450000" y="1757450"/>
            <a:ext cx="4400400" cy="1034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1800"/>
              </a:spcBef>
              <a:spcAft>
                <a:spcPts val="0"/>
              </a:spcAft>
              <a:buClr>
                <a:srgbClr val="000000"/>
              </a:buClr>
              <a:buSzPts val="1200"/>
              <a:buFont typeface="Arial"/>
              <a:buNone/>
            </a:pPr>
            <a:r>
              <a:rPr i="0" lang="en-GB" sz="1200" u="none" cap="none" strike="noStrike">
                <a:solidFill>
                  <a:schemeClr val="lt1"/>
                </a:solidFill>
                <a:latin typeface="Arial Black"/>
                <a:ea typeface="Arial Black"/>
                <a:cs typeface="Arial Black"/>
                <a:sym typeface="Arial Black"/>
              </a:rPr>
              <a:t>Veolia acknowledges Ngunnawal people</a:t>
            </a:r>
            <a:r>
              <a:rPr b="0" i="0" lang="en-GB" sz="1200" u="none" cap="none" strike="noStrike">
                <a:solidFill>
                  <a:schemeClr val="lt1"/>
                </a:solidFill>
                <a:latin typeface="Arial"/>
                <a:ea typeface="Arial"/>
                <a:cs typeface="Arial"/>
                <a:sym typeface="Arial"/>
              </a:rPr>
              <a:t> </a:t>
            </a:r>
            <a:r>
              <a:rPr lang="en-GB" sz="1200">
                <a:solidFill>
                  <a:schemeClr val="lt1"/>
                </a:solidFill>
              </a:rPr>
              <a:t>as the traditional custodians of the lands and waters in which we live and work and their continuing connection to land, water and community. We pay respects to their Elders past, present and emerging and any first nations people present here today.</a:t>
            </a:r>
            <a:endParaRPr b="0" i="0" sz="12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3"/>
          <p:cNvSpPr txBox="1"/>
          <p:nvPr>
            <p:ph type="title"/>
          </p:nvPr>
        </p:nvSpPr>
        <p:spPr>
          <a:xfrm>
            <a:off x="504000" y="360000"/>
            <a:ext cx="5025600" cy="769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rgbClr val="002D62"/>
                </a:solidFill>
              </a:rPr>
              <a:t>INDEPENDENT ODOUR </a:t>
            </a:r>
            <a:r>
              <a:rPr lang="en-GB">
                <a:solidFill>
                  <a:schemeClr val="accent2"/>
                </a:solidFill>
              </a:rPr>
              <a:t>AUDIT UPDATES</a:t>
            </a:r>
            <a:endParaRPr>
              <a:solidFill>
                <a:schemeClr val="accent2"/>
              </a:solidFill>
            </a:endParaRPr>
          </a:p>
        </p:txBody>
      </p:sp>
      <p:graphicFrame>
        <p:nvGraphicFramePr>
          <p:cNvPr id="315" name="Google Shape;315;p43"/>
          <p:cNvGraphicFramePr/>
          <p:nvPr/>
        </p:nvGraphicFramePr>
        <p:xfrm>
          <a:off x="504000" y="1356375"/>
          <a:ext cx="3000000" cy="3000000"/>
        </p:xfrm>
        <a:graphic>
          <a:graphicData uri="http://schemas.openxmlformats.org/drawingml/2006/table">
            <a:tbl>
              <a:tblPr>
                <a:noFill/>
                <a:tableStyleId>{74299510-7CAC-42B9-9A6F-B88DDE87E13E}</a:tableStyleId>
              </a:tblPr>
              <a:tblGrid>
                <a:gridCol w="2440950"/>
                <a:gridCol w="3755675"/>
                <a:gridCol w="1817075"/>
              </a:tblGrid>
              <a:tr h="331800">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ACTION</a:t>
                      </a:r>
                      <a:endParaRPr sz="1100" u="none" cap="none" strike="noStrike">
                        <a:solidFill>
                          <a:schemeClr val="lt1"/>
                        </a:solidFill>
                        <a:latin typeface="Arial Black"/>
                        <a:ea typeface="Arial Black"/>
                        <a:cs typeface="Arial Black"/>
                        <a:sym typeface="Arial Black"/>
                      </a:endParaRPr>
                    </a:p>
                  </a:txBody>
                  <a:tcPr marT="72000" marB="36000" marR="0" marL="72000" anchor="ctr">
                    <a:lnL cap="flat" cmpd="sng" w="9525">
                      <a:solidFill>
                        <a:srgbClr val="D9D9D9">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STATUS</a:t>
                      </a:r>
                      <a:endParaRPr b="0" sz="1100" u="none" cap="none" strike="noStrike">
                        <a:solidFill>
                          <a:schemeClr val="lt1"/>
                        </a:solidFill>
                        <a:latin typeface="Arial Black"/>
                        <a:ea typeface="Arial Black"/>
                        <a:cs typeface="Arial Black"/>
                        <a:sym typeface="Arial Black"/>
                      </a:endParaRPr>
                    </a:p>
                  </a:txBody>
                  <a:tcPr marT="72000" marB="36000" marR="50800" marL="720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c>
                  <a:txBody>
                    <a:bodyPr/>
                    <a:lstStyle/>
                    <a:p>
                      <a:pPr indent="0" lvl="0" marL="0" rtl="0" algn="ctr">
                        <a:spcBef>
                          <a:spcPts val="0"/>
                        </a:spcBef>
                        <a:spcAft>
                          <a:spcPts val="0"/>
                        </a:spcAft>
                        <a:buNone/>
                      </a:pPr>
                      <a:r>
                        <a:rPr lang="en-GB" sz="1100">
                          <a:solidFill>
                            <a:schemeClr val="lt1"/>
                          </a:solidFill>
                          <a:latin typeface="Arial Black"/>
                          <a:ea typeface="Arial Black"/>
                          <a:cs typeface="Arial Black"/>
                          <a:sym typeface="Arial Black"/>
                        </a:rPr>
                        <a:t>COMPLETION DATE</a:t>
                      </a:r>
                      <a:endParaRPr b="0" sz="1100">
                        <a:solidFill>
                          <a:schemeClr val="lt1"/>
                        </a:solidFill>
                        <a:latin typeface="Arial Black"/>
                        <a:ea typeface="Arial Black"/>
                        <a:cs typeface="Arial Black"/>
                        <a:sym typeface="Arial Black"/>
                      </a:endParaRPr>
                    </a:p>
                  </a:txBody>
                  <a:tcPr marT="72000" marB="36000" marR="72000" marL="72000" anchor="ctr">
                    <a:lnL cap="flat" cmpd="sng" w="9525">
                      <a:solidFill>
                        <a:schemeClr val="lt1"/>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r>
              <a:tr h="292100">
                <a:tc>
                  <a:txBody>
                    <a:bodyPr/>
                    <a:lstStyle/>
                    <a:p>
                      <a:pPr indent="-179999" lvl="0" marL="251999" rtl="0" algn="l">
                        <a:lnSpc>
                          <a:spcPct val="115000"/>
                        </a:lnSpc>
                        <a:spcBef>
                          <a:spcPts val="0"/>
                        </a:spcBef>
                        <a:spcAft>
                          <a:spcPts val="600"/>
                        </a:spcAft>
                        <a:buNone/>
                      </a:pPr>
                      <a:r>
                        <a:rPr lang="en-GB" sz="1000">
                          <a:solidFill>
                            <a:srgbClr val="002D62"/>
                          </a:solidFill>
                        </a:rPr>
                        <a:t>2024 Independent Odour audit </a:t>
                      </a:r>
                      <a:endParaRPr sz="1000">
                        <a:solidFill>
                          <a:srgbClr val="002D62"/>
                        </a:solidFill>
                      </a:endParaRPr>
                    </a:p>
                  </a:txBody>
                  <a:tcPr marT="108000" marB="108000" marR="36000" marL="72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rgbClr val="002D62"/>
                          </a:solidFill>
                        </a:rPr>
                        <a:t>Received and shared with CLC. </a:t>
                      </a:r>
                      <a:endParaRPr sz="1000">
                        <a:solidFill>
                          <a:srgbClr val="002D62"/>
                        </a:solidFill>
                      </a:endParaRPr>
                    </a:p>
                    <a:p>
                      <a:pPr indent="0" lvl="0" marL="0" rtl="0" algn="l">
                        <a:lnSpc>
                          <a:spcPct val="115000"/>
                        </a:lnSpc>
                        <a:spcBef>
                          <a:spcPts val="600"/>
                        </a:spcBef>
                        <a:spcAft>
                          <a:spcPts val="0"/>
                        </a:spcAft>
                        <a:buNone/>
                      </a:pPr>
                      <a:r>
                        <a:rPr lang="en-GB" sz="1000">
                          <a:solidFill>
                            <a:srgbClr val="002D62"/>
                          </a:solidFill>
                        </a:rPr>
                        <a:t>Pending actions are to resample the MBT biofilter and MBT stockpile (compost/MWOO facility)  which were higher than last year. </a:t>
                      </a:r>
                      <a:endParaRPr sz="1000">
                        <a:solidFill>
                          <a:srgbClr val="002D62"/>
                        </a:solidFill>
                      </a:endParaRPr>
                    </a:p>
                    <a:p>
                      <a:pPr indent="0" lvl="0" marL="0" rtl="0" algn="l">
                        <a:lnSpc>
                          <a:spcPct val="115000"/>
                        </a:lnSpc>
                        <a:spcBef>
                          <a:spcPts val="600"/>
                        </a:spcBef>
                        <a:spcAft>
                          <a:spcPts val="0"/>
                        </a:spcAft>
                        <a:buNone/>
                      </a:pPr>
                      <a:r>
                        <a:rPr lang="en-GB" sz="1000">
                          <a:solidFill>
                            <a:srgbClr val="002D62"/>
                          </a:solidFill>
                        </a:rPr>
                        <a:t>Recommendations include continued stormwater management in the void, facilitating leachate extraction with major projects for storage, treatment and reuse. </a:t>
                      </a:r>
                      <a:endParaRPr sz="1000">
                        <a:solidFill>
                          <a:srgbClr val="002D62"/>
                        </a:solidFill>
                      </a:endParaRPr>
                    </a:p>
                    <a:p>
                      <a:pPr indent="0" lvl="0" marL="0" rtl="0" algn="l">
                        <a:lnSpc>
                          <a:spcPct val="115000"/>
                        </a:lnSpc>
                        <a:spcBef>
                          <a:spcPts val="600"/>
                        </a:spcBef>
                        <a:spcAft>
                          <a:spcPts val="0"/>
                        </a:spcAft>
                        <a:buNone/>
                      </a:pPr>
                      <a:r>
                        <a:rPr lang="en-GB" sz="1000">
                          <a:solidFill>
                            <a:srgbClr val="002D62"/>
                          </a:solidFill>
                        </a:rPr>
                        <a:t>We also are actively implementing the Tarp trial now with positive results from so far and are currently increasing biofilter placement</a:t>
                      </a:r>
                      <a:endParaRPr sz="1000">
                        <a:solidFill>
                          <a:srgbClr val="002D62"/>
                        </a:solidFill>
                      </a:endParaRPr>
                    </a:p>
                    <a:p>
                      <a:pPr indent="0" lvl="0" marL="0" rtl="0" algn="l">
                        <a:lnSpc>
                          <a:spcPct val="115000"/>
                        </a:lnSpc>
                        <a:spcBef>
                          <a:spcPts val="600"/>
                        </a:spcBef>
                        <a:spcAft>
                          <a:spcPts val="0"/>
                        </a:spcAft>
                        <a:buNone/>
                      </a:pPr>
                      <a:r>
                        <a:rPr lang="en-GB" sz="1000">
                          <a:solidFill>
                            <a:srgbClr val="002D62"/>
                          </a:solidFill>
                        </a:rPr>
                        <a:t>Validation results by The Odour Unit of MBT anomaly show low readings. </a:t>
                      </a:r>
                      <a:endParaRPr sz="1000">
                        <a:solidFill>
                          <a:srgbClr val="002D62"/>
                        </a:solidFill>
                      </a:endParaRPr>
                    </a:p>
                    <a:p>
                      <a:pPr indent="0" lvl="0" marL="0" rtl="0" algn="l">
                        <a:lnSpc>
                          <a:spcPct val="115000"/>
                        </a:lnSpc>
                        <a:spcBef>
                          <a:spcPts val="600"/>
                        </a:spcBef>
                        <a:spcAft>
                          <a:spcPts val="0"/>
                        </a:spcAft>
                        <a:buNone/>
                      </a:pPr>
                      <a:r>
                        <a:rPr lang="en-GB" sz="1000">
                          <a:solidFill>
                            <a:srgbClr val="002D62"/>
                          </a:solidFill>
                        </a:rPr>
                        <a:t>Sitewide Odour profile</a:t>
                      </a:r>
                      <a:endParaRPr sz="1000">
                        <a:solidFill>
                          <a:srgbClr val="002D62"/>
                        </a:solidFill>
                      </a:endParaRPr>
                    </a:p>
                    <a:p>
                      <a:pPr indent="0" lvl="0" marL="0" rtl="0" algn="l">
                        <a:lnSpc>
                          <a:spcPct val="115000"/>
                        </a:lnSpc>
                        <a:spcBef>
                          <a:spcPts val="600"/>
                        </a:spcBef>
                        <a:spcAft>
                          <a:spcPts val="0"/>
                        </a:spcAft>
                        <a:buClr>
                          <a:schemeClr val="accent6"/>
                        </a:buClr>
                        <a:buSzPts val="1100"/>
                        <a:buFont typeface="Arial"/>
                        <a:buNone/>
                      </a:pPr>
                      <a:r>
                        <a:rPr lang="en-GB" sz="1100">
                          <a:solidFill>
                            <a:srgbClr val="222222"/>
                          </a:solidFill>
                          <a:highlight>
                            <a:srgbClr val="FFFFFF"/>
                          </a:highlight>
                        </a:rPr>
                        <a:t>Total for previous Audit: 749,000 OER</a:t>
                      </a:r>
                      <a:endParaRPr sz="1100">
                        <a:solidFill>
                          <a:srgbClr val="222222"/>
                        </a:solidFill>
                        <a:highlight>
                          <a:srgbClr val="FFFFFF"/>
                        </a:highlight>
                      </a:endParaRPr>
                    </a:p>
                    <a:p>
                      <a:pPr indent="0" lvl="0" marL="0" rtl="0" algn="l">
                        <a:lnSpc>
                          <a:spcPct val="115000"/>
                        </a:lnSpc>
                        <a:spcBef>
                          <a:spcPts val="600"/>
                        </a:spcBef>
                        <a:spcAft>
                          <a:spcPts val="600"/>
                        </a:spcAft>
                        <a:buNone/>
                      </a:pPr>
                      <a:r>
                        <a:rPr lang="en-GB" sz="1100">
                          <a:solidFill>
                            <a:srgbClr val="222222"/>
                          </a:solidFill>
                          <a:highlight>
                            <a:srgbClr val="FFFFFF"/>
                          </a:highlight>
                        </a:rPr>
                        <a:t>Total for this Audit:         194,400 OER </a:t>
                      </a:r>
                      <a:endParaRPr sz="1000">
                        <a:solidFill>
                          <a:srgbClr val="002D62"/>
                        </a:solidFill>
                      </a:endParaRPr>
                    </a:p>
                  </a:txBody>
                  <a:tcPr marT="108000" marB="108000" marR="36000" marL="72000">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lnSpc>
                          <a:spcPct val="115000"/>
                        </a:lnSpc>
                        <a:spcBef>
                          <a:spcPts val="0"/>
                        </a:spcBef>
                        <a:spcAft>
                          <a:spcPts val="600"/>
                        </a:spcAft>
                        <a:buNone/>
                      </a:pPr>
                      <a:r>
                        <a:rPr lang="en-GB" sz="1000">
                          <a:solidFill>
                            <a:srgbClr val="002D62"/>
                          </a:solidFill>
                        </a:rPr>
                        <a:t>June 2025 </a:t>
                      </a:r>
                      <a:endParaRPr sz="1000">
                        <a:solidFill>
                          <a:srgbClr val="002D62"/>
                        </a:solidFill>
                      </a:endParaRPr>
                    </a:p>
                  </a:txBody>
                  <a:tcPr marT="108000" marB="108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4"/>
          <p:cNvSpPr txBox="1"/>
          <p:nvPr>
            <p:ph type="title"/>
          </p:nvPr>
        </p:nvSpPr>
        <p:spPr>
          <a:xfrm>
            <a:off x="504000" y="360000"/>
            <a:ext cx="7503900" cy="66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rgbClr val="002D62"/>
                </a:solidFill>
              </a:rPr>
              <a:t>ENVIRONMENTAL COMPLIANCE UPDATE</a:t>
            </a:r>
            <a:r>
              <a:rPr lang="en-GB">
                <a:solidFill>
                  <a:srgbClr val="002D62"/>
                </a:solidFill>
              </a:rPr>
              <a:t> </a:t>
            </a:r>
            <a:r>
              <a:rPr lang="en-GB" sz="1800">
                <a:solidFill>
                  <a:schemeClr val="accent2"/>
                </a:solidFill>
              </a:rPr>
              <a:t>PA MODIFICATIONS &amp; POST APPROVAL APPLICATIONS</a:t>
            </a:r>
            <a:endParaRPr sz="1800">
              <a:solidFill>
                <a:schemeClr val="accent2"/>
              </a:solidFill>
            </a:endParaRPr>
          </a:p>
        </p:txBody>
      </p:sp>
      <p:graphicFrame>
        <p:nvGraphicFramePr>
          <p:cNvPr id="321" name="Google Shape;321;p44"/>
          <p:cNvGraphicFramePr/>
          <p:nvPr/>
        </p:nvGraphicFramePr>
        <p:xfrm>
          <a:off x="504000" y="1212450"/>
          <a:ext cx="3000000" cy="3000000"/>
        </p:xfrm>
        <a:graphic>
          <a:graphicData uri="http://schemas.openxmlformats.org/drawingml/2006/table">
            <a:tbl>
              <a:tblPr>
                <a:noFill/>
                <a:tableStyleId>{74299510-7CAC-42B9-9A6F-B88DDE87E13E}</a:tableStyleId>
              </a:tblPr>
              <a:tblGrid>
                <a:gridCol w="994375"/>
                <a:gridCol w="935375"/>
                <a:gridCol w="4492925"/>
                <a:gridCol w="1591000"/>
              </a:tblGrid>
              <a:tr h="331800">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APPROVAL</a:t>
                      </a:r>
                      <a:endParaRPr sz="1100" u="none" cap="none" strike="noStrike">
                        <a:solidFill>
                          <a:schemeClr val="lt1"/>
                        </a:solidFill>
                        <a:latin typeface="Arial Black"/>
                        <a:ea typeface="Arial Black"/>
                        <a:cs typeface="Arial Black"/>
                        <a:sym typeface="Arial Black"/>
                      </a:endParaRPr>
                    </a:p>
                  </a:txBody>
                  <a:tcPr marT="72000" marB="36000" marR="0" marL="72000" anchor="ctr">
                    <a:lnL cap="flat" cmpd="sng" w="9525">
                      <a:solidFill>
                        <a:srgbClr val="D9D9D9">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None/>
                      </a:pPr>
                      <a:r>
                        <a:rPr lang="en-GB" sz="1100">
                          <a:solidFill>
                            <a:schemeClr val="lt1"/>
                          </a:solidFill>
                          <a:latin typeface="Arial Black"/>
                          <a:ea typeface="Arial Black"/>
                          <a:cs typeface="Arial Black"/>
                          <a:sym typeface="Arial Black"/>
                        </a:rPr>
                        <a:t>TYPE</a:t>
                      </a:r>
                      <a:endParaRPr sz="1100">
                        <a:solidFill>
                          <a:schemeClr val="lt1"/>
                        </a:solidFill>
                        <a:latin typeface="Arial Black"/>
                        <a:ea typeface="Arial Black"/>
                        <a:cs typeface="Arial Black"/>
                        <a:sym typeface="Arial Black"/>
                      </a:endParaRPr>
                    </a:p>
                  </a:txBody>
                  <a:tcPr marT="72000" marB="36000" marR="0" marL="720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DESCRIPTION</a:t>
                      </a:r>
                      <a:endParaRPr b="0" sz="1100" u="none" cap="none" strike="noStrike">
                        <a:solidFill>
                          <a:schemeClr val="lt1"/>
                        </a:solidFill>
                        <a:latin typeface="Arial Black"/>
                        <a:ea typeface="Arial Black"/>
                        <a:cs typeface="Arial Black"/>
                        <a:sym typeface="Arial Black"/>
                      </a:endParaRPr>
                    </a:p>
                  </a:txBody>
                  <a:tcPr marT="72000" marB="36000" marR="50800" marL="720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5C3DD"/>
                    </a:solidFill>
                  </a:tcPr>
                </a:tc>
                <a:tc>
                  <a:txBody>
                    <a:bodyPr/>
                    <a:lstStyle/>
                    <a:p>
                      <a:pPr indent="0" lvl="0" marL="0" rtl="0" algn="l">
                        <a:spcBef>
                          <a:spcPts val="0"/>
                        </a:spcBef>
                        <a:spcAft>
                          <a:spcPts val="0"/>
                        </a:spcAft>
                        <a:buNone/>
                      </a:pPr>
                      <a:r>
                        <a:rPr lang="en-GB" sz="1100">
                          <a:solidFill>
                            <a:schemeClr val="lt1"/>
                          </a:solidFill>
                          <a:latin typeface="Arial Black"/>
                          <a:ea typeface="Arial Black"/>
                          <a:cs typeface="Arial Black"/>
                          <a:sym typeface="Arial Black"/>
                        </a:rPr>
                        <a:t>STATUS</a:t>
                      </a:r>
                      <a:endParaRPr b="0" sz="1100">
                        <a:solidFill>
                          <a:schemeClr val="lt1"/>
                        </a:solidFill>
                        <a:latin typeface="Arial Black"/>
                        <a:ea typeface="Arial Black"/>
                        <a:cs typeface="Arial Black"/>
                        <a:sym typeface="Arial Black"/>
                      </a:endParaRPr>
                    </a:p>
                  </a:txBody>
                  <a:tcPr marT="72000" marB="36000" marR="72000" marL="72000" anchor="ctr">
                    <a:lnL cap="flat" cmpd="sng" w="9525">
                      <a:solidFill>
                        <a:schemeClr val="lt1"/>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5C3DD"/>
                    </a:solidFill>
                  </a:tcPr>
                </a:tc>
              </a:tr>
              <a:tr h="1197300">
                <a:tc>
                  <a:txBody>
                    <a:bodyPr/>
                    <a:lstStyle/>
                    <a:p>
                      <a:pPr indent="0" lvl="0" marL="0" rtl="0" algn="l">
                        <a:lnSpc>
                          <a:spcPct val="115000"/>
                        </a:lnSpc>
                        <a:spcBef>
                          <a:spcPts val="0"/>
                        </a:spcBef>
                        <a:spcAft>
                          <a:spcPts val="0"/>
                        </a:spcAft>
                        <a:buClr>
                          <a:schemeClr val="accent6"/>
                        </a:buClr>
                        <a:buSzPts val="1100"/>
                        <a:buFont typeface="Arial"/>
                        <a:buNone/>
                      </a:pPr>
                      <a:r>
                        <a:rPr b="1" lang="en-GB" sz="1000">
                          <a:solidFill>
                            <a:srgbClr val="002D62"/>
                          </a:solidFill>
                        </a:rPr>
                        <a:t>MP 10_0012</a:t>
                      </a:r>
                      <a:endParaRPr b="1" sz="1000">
                        <a:solidFill>
                          <a:srgbClr val="002D62"/>
                        </a:solidFill>
                      </a:endParaRPr>
                    </a:p>
                    <a:p>
                      <a:pPr indent="0" lvl="0" marL="0" rtl="0" algn="l">
                        <a:lnSpc>
                          <a:spcPct val="115000"/>
                        </a:lnSpc>
                        <a:spcBef>
                          <a:spcPts val="600"/>
                        </a:spcBef>
                        <a:spcAft>
                          <a:spcPts val="600"/>
                        </a:spcAft>
                        <a:buClr>
                          <a:schemeClr val="accent6"/>
                        </a:buClr>
                        <a:buSzPts val="1100"/>
                        <a:buFont typeface="Arial"/>
                        <a:buNone/>
                      </a:pPr>
                      <a:r>
                        <a:t/>
                      </a:r>
                      <a:endParaRPr b="1" sz="1000">
                        <a:solidFill>
                          <a:srgbClr val="002D62"/>
                        </a:solidFill>
                      </a:endParaRPr>
                    </a:p>
                  </a:txBody>
                  <a:tcPr marT="72000" marB="72000" marR="72000" marL="72000">
                    <a:lnL cap="flat" cmpd="sng" w="9525">
                      <a:solidFill>
                        <a:srgbClr val="000000">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600"/>
                        </a:spcAft>
                        <a:buClr>
                          <a:schemeClr val="accent6"/>
                        </a:buClr>
                        <a:buSzPts val="1100"/>
                        <a:buFont typeface="Arial"/>
                        <a:buNone/>
                      </a:pPr>
                      <a:r>
                        <a:rPr b="1" lang="en-GB" sz="1000">
                          <a:solidFill>
                            <a:srgbClr val="002D62"/>
                          </a:solidFill>
                        </a:rPr>
                        <a:t>Modification</a:t>
                      </a:r>
                      <a:endParaRPr b="1"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accent6"/>
                        </a:buClr>
                        <a:buSzPts val="1100"/>
                        <a:buFont typeface="Arial"/>
                        <a:buNone/>
                      </a:pPr>
                      <a:r>
                        <a:rPr lang="en-GB" sz="1000">
                          <a:solidFill>
                            <a:srgbClr val="002D62"/>
                          </a:solidFill>
                        </a:rPr>
                        <a:t>Modify the existing project approval for the Bioreactor and MBT to:</a:t>
                      </a:r>
                      <a:endParaRPr sz="1000">
                        <a:solidFill>
                          <a:srgbClr val="002D62"/>
                        </a:solidFill>
                      </a:endParaRPr>
                    </a:p>
                    <a:p>
                      <a:pPr indent="-243499" lvl="0" marL="251999" rtl="0" algn="l">
                        <a:lnSpc>
                          <a:spcPct val="115000"/>
                        </a:lnSpc>
                        <a:spcBef>
                          <a:spcPts val="600"/>
                        </a:spcBef>
                        <a:spcAft>
                          <a:spcPts val="0"/>
                        </a:spcAft>
                        <a:buClr>
                          <a:srgbClr val="05C3DD"/>
                        </a:buClr>
                        <a:buSzPts val="1000"/>
                        <a:buChar char="•"/>
                      </a:pPr>
                      <a:r>
                        <a:rPr lang="en-GB" sz="1000">
                          <a:solidFill>
                            <a:srgbClr val="002D62"/>
                          </a:solidFill>
                        </a:rPr>
                        <a:t>Originally to construct an approximately 100 ML dam at the Bioreactor to hold leachate pumped from the existing approved leachate dams via a pipeline.</a:t>
                      </a:r>
                      <a:endParaRPr sz="1000">
                        <a:solidFill>
                          <a:srgbClr val="002D62"/>
                        </a:solidFill>
                      </a:endParaRPr>
                    </a:p>
                    <a:p>
                      <a:pPr indent="-243499" lvl="0" marL="251999" rtl="0" algn="l">
                        <a:lnSpc>
                          <a:spcPct val="115000"/>
                        </a:lnSpc>
                        <a:spcBef>
                          <a:spcPts val="600"/>
                        </a:spcBef>
                        <a:spcAft>
                          <a:spcPts val="600"/>
                        </a:spcAft>
                        <a:buClr>
                          <a:srgbClr val="05C3DD"/>
                        </a:buClr>
                        <a:buSzPts val="1000"/>
                        <a:buChar char="•"/>
                      </a:pPr>
                      <a:r>
                        <a:rPr lang="en-GB" sz="1000">
                          <a:solidFill>
                            <a:srgbClr val="002D62"/>
                          </a:solidFill>
                        </a:rPr>
                        <a:t>Changed to enclosed tanks following feedback about odour (Tank Farm 1 Mod 6)</a:t>
                      </a:r>
                      <a:endParaRPr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600"/>
                        </a:spcAft>
                        <a:buNone/>
                      </a:pPr>
                      <a:r>
                        <a:rPr lang="en-GB" sz="1000">
                          <a:solidFill>
                            <a:srgbClr val="002D62"/>
                          </a:solidFill>
                          <a:highlight>
                            <a:schemeClr val="lt1"/>
                          </a:highlight>
                        </a:rPr>
                        <a:t>Submission with DPHI</a:t>
                      </a:r>
                      <a:endParaRPr sz="1000">
                        <a:solidFill>
                          <a:srgbClr val="002D62"/>
                        </a:solidFill>
                        <a:highlight>
                          <a:schemeClr val="lt1"/>
                        </a:highlight>
                      </a:endParaRPr>
                    </a:p>
                  </a:txBody>
                  <a:tcPr marT="72000" marB="72000" marR="72000" marL="72000">
                    <a:lnL cap="flat" cmpd="sng" w="9525">
                      <a:solidFill>
                        <a:srgbClr val="CCCCCC"/>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r h="292100">
                <a:tc>
                  <a:txBody>
                    <a:bodyPr/>
                    <a:lstStyle/>
                    <a:p>
                      <a:pPr indent="0" lvl="0" marL="0" rtl="0" algn="l">
                        <a:lnSpc>
                          <a:spcPct val="115000"/>
                        </a:lnSpc>
                        <a:spcBef>
                          <a:spcPts val="0"/>
                        </a:spcBef>
                        <a:spcAft>
                          <a:spcPts val="0"/>
                        </a:spcAft>
                        <a:buClr>
                          <a:schemeClr val="accent6"/>
                        </a:buClr>
                        <a:buSzPts val="1100"/>
                        <a:buFont typeface="Arial"/>
                        <a:buNone/>
                      </a:pPr>
                      <a:r>
                        <a:rPr b="1" lang="en-GB" sz="1000">
                          <a:solidFill>
                            <a:srgbClr val="002D62"/>
                          </a:solidFill>
                        </a:rPr>
                        <a:t>MP 10_0012</a:t>
                      </a:r>
                      <a:endParaRPr b="1" sz="1000">
                        <a:solidFill>
                          <a:srgbClr val="002D62"/>
                        </a:solidFill>
                      </a:endParaRPr>
                    </a:p>
                    <a:p>
                      <a:pPr indent="0" lvl="0" marL="0" rtl="0" algn="l">
                        <a:lnSpc>
                          <a:spcPct val="115000"/>
                        </a:lnSpc>
                        <a:spcBef>
                          <a:spcPts val="600"/>
                        </a:spcBef>
                        <a:spcAft>
                          <a:spcPts val="600"/>
                        </a:spcAft>
                        <a:buClr>
                          <a:schemeClr val="accent6"/>
                        </a:buClr>
                        <a:buSzPts val="1100"/>
                        <a:buFont typeface="Arial"/>
                        <a:buNone/>
                      </a:pPr>
                      <a:r>
                        <a:rPr b="1" lang="en-GB" sz="1000">
                          <a:solidFill>
                            <a:srgbClr val="002D62"/>
                          </a:solidFill>
                        </a:rPr>
                        <a:t>(Bioreactor)</a:t>
                      </a:r>
                      <a:endParaRPr b="1" sz="1000">
                        <a:solidFill>
                          <a:srgbClr val="002D62"/>
                        </a:solidFill>
                      </a:endParaRPr>
                    </a:p>
                  </a:txBody>
                  <a:tcPr marT="72000" marB="72000" marR="72000" marL="72000">
                    <a:lnL cap="flat" cmpd="sng" w="9525">
                      <a:solidFill>
                        <a:srgbClr val="000000">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600"/>
                        </a:spcAft>
                        <a:buClr>
                          <a:schemeClr val="accent6"/>
                        </a:buClr>
                        <a:buSzPts val="1100"/>
                        <a:buFont typeface="Arial"/>
                        <a:buNone/>
                      </a:pPr>
                      <a:r>
                        <a:rPr b="1" lang="en-GB" sz="1000">
                          <a:solidFill>
                            <a:srgbClr val="002D62"/>
                          </a:solidFill>
                        </a:rPr>
                        <a:t>Modification</a:t>
                      </a:r>
                      <a:endParaRPr b="1"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600"/>
                        </a:spcAft>
                        <a:buNone/>
                      </a:pPr>
                      <a:r>
                        <a:rPr lang="en-GB" sz="1000">
                          <a:solidFill>
                            <a:srgbClr val="002D62"/>
                          </a:solidFill>
                        </a:rPr>
                        <a:t>Reverse Osmosis for beneficial reuse. High expenditure water treatment plant that will facilitate significantly improved treatment of treated leachate. Brine will report to the existing dams and </a:t>
                      </a:r>
                      <a:r>
                        <a:rPr lang="en-GB" sz="1000">
                          <a:solidFill>
                            <a:srgbClr val="002D62"/>
                          </a:solidFill>
                        </a:rPr>
                        <a:t>possibly</a:t>
                      </a:r>
                      <a:r>
                        <a:rPr lang="en-GB" sz="1000">
                          <a:solidFill>
                            <a:srgbClr val="002D62"/>
                          </a:solidFill>
                        </a:rPr>
                        <a:t> tanks. Beneficial reuse of the drinking quality water for the water carts, irrigation to the onsite farm, washdown processes, operational processes (Mod 7)</a:t>
                      </a:r>
                      <a:endParaRPr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600"/>
                        </a:spcAft>
                        <a:buClr>
                          <a:schemeClr val="accent6"/>
                        </a:buClr>
                        <a:buSzPts val="1100"/>
                        <a:buFont typeface="Arial"/>
                        <a:buNone/>
                      </a:pPr>
                      <a:r>
                        <a:rPr lang="en-GB" sz="1000">
                          <a:solidFill>
                            <a:srgbClr val="002D62"/>
                          </a:solidFill>
                          <a:highlight>
                            <a:schemeClr val="lt1"/>
                          </a:highlight>
                        </a:rPr>
                        <a:t>Submission with DPHI </a:t>
                      </a:r>
                      <a:endParaRPr sz="1000">
                        <a:solidFill>
                          <a:srgbClr val="002D62"/>
                        </a:solidFill>
                        <a:highlight>
                          <a:schemeClr val="lt1"/>
                        </a:highlight>
                      </a:endParaRPr>
                    </a:p>
                  </a:txBody>
                  <a:tcPr marT="72000" marB="72000" marR="72000" marL="72000">
                    <a:lnL cap="flat" cmpd="sng" w="9525">
                      <a:solidFill>
                        <a:srgbClr val="CCCCCC"/>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2100">
                <a:tc>
                  <a:txBody>
                    <a:bodyPr/>
                    <a:lstStyle/>
                    <a:p>
                      <a:pPr indent="0" lvl="0" marL="0" rtl="0" algn="l">
                        <a:lnSpc>
                          <a:spcPct val="115000"/>
                        </a:lnSpc>
                        <a:spcBef>
                          <a:spcPts val="0"/>
                        </a:spcBef>
                        <a:spcAft>
                          <a:spcPts val="0"/>
                        </a:spcAft>
                        <a:buClr>
                          <a:schemeClr val="accent6"/>
                        </a:buClr>
                        <a:buSzPts val="1100"/>
                        <a:buFont typeface="Arial"/>
                        <a:buNone/>
                      </a:pPr>
                      <a:r>
                        <a:rPr b="1" lang="en-GB" sz="1000">
                          <a:solidFill>
                            <a:srgbClr val="002D62"/>
                          </a:solidFill>
                        </a:rPr>
                        <a:t>MP 10_0012</a:t>
                      </a:r>
                      <a:endParaRPr b="1" sz="1000">
                        <a:solidFill>
                          <a:srgbClr val="002D62"/>
                        </a:solidFill>
                      </a:endParaRPr>
                    </a:p>
                    <a:p>
                      <a:pPr indent="0" lvl="0" marL="0" rtl="0" algn="l">
                        <a:lnSpc>
                          <a:spcPct val="115000"/>
                        </a:lnSpc>
                        <a:spcBef>
                          <a:spcPts val="600"/>
                        </a:spcBef>
                        <a:spcAft>
                          <a:spcPts val="600"/>
                        </a:spcAft>
                        <a:buClr>
                          <a:schemeClr val="accent6"/>
                        </a:buClr>
                        <a:buSzPts val="1100"/>
                        <a:buFont typeface="Arial"/>
                        <a:buNone/>
                      </a:pPr>
                      <a:r>
                        <a:rPr b="1" lang="en-GB" sz="1000">
                          <a:solidFill>
                            <a:srgbClr val="002D62"/>
                          </a:solidFill>
                        </a:rPr>
                        <a:t>(Bioreactor)</a:t>
                      </a:r>
                      <a:endParaRPr b="1" sz="1000">
                        <a:solidFill>
                          <a:srgbClr val="002D62"/>
                        </a:solidFill>
                      </a:endParaRPr>
                    </a:p>
                  </a:txBody>
                  <a:tcPr marT="72000" marB="72000" marR="72000" marL="72000">
                    <a:lnL cap="flat" cmpd="sng" w="9525">
                      <a:solidFill>
                        <a:srgbClr val="000000">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600"/>
                        </a:spcAft>
                        <a:buClr>
                          <a:schemeClr val="accent6"/>
                        </a:buClr>
                        <a:buSzPts val="1100"/>
                        <a:buFont typeface="Arial"/>
                        <a:buNone/>
                      </a:pPr>
                      <a:r>
                        <a:rPr b="1" lang="en-GB" sz="1000">
                          <a:solidFill>
                            <a:srgbClr val="002D62"/>
                          </a:solidFill>
                        </a:rPr>
                        <a:t>Management Plan change </a:t>
                      </a:r>
                      <a:endParaRPr b="1"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600"/>
                        </a:spcAft>
                        <a:buNone/>
                      </a:pPr>
                      <a:r>
                        <a:rPr lang="en-GB" sz="1000">
                          <a:solidFill>
                            <a:srgbClr val="002D62"/>
                          </a:solidFill>
                        </a:rPr>
                        <a:t>Improvement of old contaminated mine area. Goal to prevent rainfall being contaminated in that area. </a:t>
                      </a:r>
                      <a:endParaRPr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marR="0" rtl="0" algn="l">
                        <a:lnSpc>
                          <a:spcPct val="115000"/>
                        </a:lnSpc>
                        <a:spcBef>
                          <a:spcPts val="0"/>
                        </a:spcBef>
                        <a:spcAft>
                          <a:spcPts val="600"/>
                        </a:spcAft>
                        <a:buNone/>
                      </a:pPr>
                      <a:r>
                        <a:rPr lang="en-GB" sz="1000">
                          <a:solidFill>
                            <a:srgbClr val="002D62"/>
                          </a:solidFill>
                          <a:highlight>
                            <a:schemeClr val="lt1"/>
                          </a:highlight>
                        </a:rPr>
                        <a:t>Investigating options for catchment diversion. Also now a license condition to investigate remedial options.  </a:t>
                      </a:r>
                      <a:endParaRPr sz="1000">
                        <a:solidFill>
                          <a:srgbClr val="002D62"/>
                        </a:solidFill>
                        <a:highlight>
                          <a:srgbClr val="FFFF00"/>
                        </a:highlight>
                      </a:endParaRPr>
                    </a:p>
                  </a:txBody>
                  <a:tcPr marT="72000" marB="72000" marR="72000" marL="72000">
                    <a:lnL cap="flat" cmpd="sng" w="9525">
                      <a:solidFill>
                        <a:srgbClr val="CCCCCC"/>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5"/>
          <p:cNvSpPr txBox="1"/>
          <p:nvPr>
            <p:ph type="title"/>
          </p:nvPr>
        </p:nvSpPr>
        <p:spPr>
          <a:xfrm>
            <a:off x="504000" y="360000"/>
            <a:ext cx="7503900" cy="66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rgbClr val="002D62"/>
                </a:solidFill>
              </a:rPr>
              <a:t>ENVIRONMENTAL COMPLIANCE UPDATE </a:t>
            </a:r>
            <a:r>
              <a:rPr lang="en-GB" sz="1800">
                <a:solidFill>
                  <a:schemeClr val="accent2"/>
                </a:solidFill>
              </a:rPr>
              <a:t>PA MODIFICATIONS &amp; POST APPROVAL APPLICATIONS</a:t>
            </a:r>
            <a:endParaRPr sz="1800">
              <a:solidFill>
                <a:schemeClr val="accent2"/>
              </a:solidFill>
            </a:endParaRPr>
          </a:p>
        </p:txBody>
      </p:sp>
      <p:graphicFrame>
        <p:nvGraphicFramePr>
          <p:cNvPr id="327" name="Google Shape;327;p45"/>
          <p:cNvGraphicFramePr/>
          <p:nvPr/>
        </p:nvGraphicFramePr>
        <p:xfrm>
          <a:off x="504000" y="1212450"/>
          <a:ext cx="3000000" cy="3000000"/>
        </p:xfrm>
        <a:graphic>
          <a:graphicData uri="http://schemas.openxmlformats.org/drawingml/2006/table">
            <a:tbl>
              <a:tblPr>
                <a:noFill/>
                <a:tableStyleId>{74299510-7CAC-42B9-9A6F-B88DDE87E13E}</a:tableStyleId>
              </a:tblPr>
              <a:tblGrid>
                <a:gridCol w="994375"/>
                <a:gridCol w="935375"/>
                <a:gridCol w="4492925"/>
                <a:gridCol w="1591000"/>
              </a:tblGrid>
              <a:tr h="331800">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APPROVAL</a:t>
                      </a:r>
                      <a:endParaRPr sz="1100" u="none" cap="none" strike="noStrike">
                        <a:solidFill>
                          <a:schemeClr val="lt1"/>
                        </a:solidFill>
                        <a:latin typeface="Arial Black"/>
                        <a:ea typeface="Arial Black"/>
                        <a:cs typeface="Arial Black"/>
                        <a:sym typeface="Arial Black"/>
                      </a:endParaRPr>
                    </a:p>
                  </a:txBody>
                  <a:tcPr marT="72000" marB="36000" marR="0" marL="72000" anchor="ctr">
                    <a:lnL cap="flat" cmpd="sng" w="9525">
                      <a:solidFill>
                        <a:srgbClr val="D9D9D9">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None/>
                      </a:pPr>
                      <a:r>
                        <a:rPr lang="en-GB" sz="1100">
                          <a:solidFill>
                            <a:schemeClr val="lt1"/>
                          </a:solidFill>
                          <a:latin typeface="Arial Black"/>
                          <a:ea typeface="Arial Black"/>
                          <a:cs typeface="Arial Black"/>
                          <a:sym typeface="Arial Black"/>
                        </a:rPr>
                        <a:t>TYPE</a:t>
                      </a:r>
                      <a:endParaRPr sz="1100">
                        <a:solidFill>
                          <a:schemeClr val="lt1"/>
                        </a:solidFill>
                        <a:latin typeface="Arial Black"/>
                        <a:ea typeface="Arial Black"/>
                        <a:cs typeface="Arial Black"/>
                        <a:sym typeface="Arial Black"/>
                      </a:endParaRPr>
                    </a:p>
                  </a:txBody>
                  <a:tcPr marT="72000" marB="36000" marR="0" marL="720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DESCRIPTION</a:t>
                      </a:r>
                      <a:endParaRPr b="0" sz="1100" u="none" cap="none" strike="noStrike">
                        <a:solidFill>
                          <a:schemeClr val="lt1"/>
                        </a:solidFill>
                        <a:latin typeface="Arial Black"/>
                        <a:ea typeface="Arial Black"/>
                        <a:cs typeface="Arial Black"/>
                        <a:sym typeface="Arial Black"/>
                      </a:endParaRPr>
                    </a:p>
                  </a:txBody>
                  <a:tcPr marT="72000" marB="36000" marR="50800" marL="720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5C3DD"/>
                    </a:solidFill>
                  </a:tcPr>
                </a:tc>
                <a:tc>
                  <a:txBody>
                    <a:bodyPr/>
                    <a:lstStyle/>
                    <a:p>
                      <a:pPr indent="0" lvl="0" marL="0" rtl="0" algn="l">
                        <a:spcBef>
                          <a:spcPts val="0"/>
                        </a:spcBef>
                        <a:spcAft>
                          <a:spcPts val="0"/>
                        </a:spcAft>
                        <a:buNone/>
                      </a:pPr>
                      <a:r>
                        <a:rPr lang="en-GB" sz="1100">
                          <a:solidFill>
                            <a:schemeClr val="lt1"/>
                          </a:solidFill>
                          <a:latin typeface="Arial Black"/>
                          <a:ea typeface="Arial Black"/>
                          <a:cs typeface="Arial Black"/>
                          <a:sym typeface="Arial Black"/>
                        </a:rPr>
                        <a:t>STATUS</a:t>
                      </a:r>
                      <a:endParaRPr b="0" sz="1100">
                        <a:solidFill>
                          <a:schemeClr val="lt1"/>
                        </a:solidFill>
                        <a:latin typeface="Arial Black"/>
                        <a:ea typeface="Arial Black"/>
                        <a:cs typeface="Arial Black"/>
                        <a:sym typeface="Arial Black"/>
                      </a:endParaRPr>
                    </a:p>
                  </a:txBody>
                  <a:tcPr marT="72000" marB="36000" marR="72000" marL="72000" anchor="ctr">
                    <a:lnL cap="flat" cmpd="sng" w="9525">
                      <a:solidFill>
                        <a:schemeClr val="lt1"/>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5C3DD"/>
                    </a:solidFill>
                  </a:tcPr>
                </a:tc>
              </a:tr>
              <a:tr h="292100">
                <a:tc>
                  <a:txBody>
                    <a:bodyPr/>
                    <a:lstStyle/>
                    <a:p>
                      <a:pPr indent="0" lvl="0" marL="0" rtl="0" algn="l">
                        <a:lnSpc>
                          <a:spcPct val="115000"/>
                        </a:lnSpc>
                        <a:spcBef>
                          <a:spcPts val="0"/>
                        </a:spcBef>
                        <a:spcAft>
                          <a:spcPts val="0"/>
                        </a:spcAft>
                        <a:buClr>
                          <a:schemeClr val="accent6"/>
                        </a:buClr>
                        <a:buSzPts val="1100"/>
                        <a:buFont typeface="Arial"/>
                        <a:buNone/>
                      </a:pPr>
                      <a:r>
                        <a:rPr b="1" lang="en-GB" sz="1000">
                          <a:solidFill>
                            <a:srgbClr val="002D62"/>
                          </a:solidFill>
                        </a:rPr>
                        <a:t>MP 10_0012</a:t>
                      </a:r>
                      <a:endParaRPr b="1" sz="1000">
                        <a:solidFill>
                          <a:srgbClr val="002D62"/>
                        </a:solidFill>
                      </a:endParaRPr>
                    </a:p>
                    <a:p>
                      <a:pPr indent="0" lvl="0" marL="0" rtl="0" algn="l">
                        <a:lnSpc>
                          <a:spcPct val="115000"/>
                        </a:lnSpc>
                        <a:spcBef>
                          <a:spcPts val="600"/>
                        </a:spcBef>
                        <a:spcAft>
                          <a:spcPts val="600"/>
                        </a:spcAft>
                        <a:buClr>
                          <a:schemeClr val="accent6"/>
                        </a:buClr>
                        <a:buSzPts val="1100"/>
                        <a:buFont typeface="Arial"/>
                        <a:buNone/>
                      </a:pPr>
                      <a:r>
                        <a:rPr b="1" lang="en-GB" sz="1000">
                          <a:solidFill>
                            <a:srgbClr val="002D62"/>
                          </a:solidFill>
                        </a:rPr>
                        <a:t>(Bioreactor)</a:t>
                      </a:r>
                      <a:endParaRPr b="1" sz="1000">
                        <a:solidFill>
                          <a:srgbClr val="002D62"/>
                        </a:solidFill>
                      </a:endParaRPr>
                    </a:p>
                  </a:txBody>
                  <a:tcPr marT="72000" marB="72000" marR="72000" marL="72000">
                    <a:lnL cap="flat" cmpd="sng" w="9525">
                      <a:solidFill>
                        <a:srgbClr val="000000">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lnSpc>
                          <a:spcPct val="115000"/>
                        </a:lnSpc>
                        <a:spcBef>
                          <a:spcPts val="0"/>
                        </a:spcBef>
                        <a:spcAft>
                          <a:spcPts val="600"/>
                        </a:spcAft>
                        <a:buClr>
                          <a:schemeClr val="accent6"/>
                        </a:buClr>
                        <a:buSzPts val="1100"/>
                        <a:buFont typeface="Arial"/>
                        <a:buNone/>
                      </a:pPr>
                      <a:r>
                        <a:rPr b="1" lang="en-GB" sz="1000">
                          <a:solidFill>
                            <a:srgbClr val="002D62"/>
                          </a:solidFill>
                        </a:rPr>
                        <a:t>Modification (TBC) </a:t>
                      </a:r>
                      <a:endParaRPr b="1"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rgbClr val="002D62"/>
                          </a:solidFill>
                        </a:rPr>
                        <a:t>Thermal treatment facility. Thermally treat brine and treated leachate liquid using waste heat from the existing on-site power station. Will provide a weather independent method of managing certain liquid streams. </a:t>
                      </a:r>
                      <a:endParaRPr sz="1000">
                        <a:solidFill>
                          <a:srgbClr val="002D62"/>
                        </a:solidFill>
                      </a:endParaRPr>
                    </a:p>
                    <a:p>
                      <a:pPr indent="0" lvl="0" marL="0" rtl="0" algn="l">
                        <a:lnSpc>
                          <a:spcPct val="115000"/>
                        </a:lnSpc>
                        <a:spcBef>
                          <a:spcPts val="600"/>
                        </a:spcBef>
                        <a:spcAft>
                          <a:spcPts val="600"/>
                        </a:spcAft>
                        <a:buNone/>
                      </a:pPr>
                      <a:r>
                        <a:t/>
                      </a:r>
                      <a:endParaRPr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GB" sz="1000">
                          <a:solidFill>
                            <a:srgbClr val="002D62"/>
                          </a:solidFill>
                          <a:highlight>
                            <a:schemeClr val="lt1"/>
                          </a:highlight>
                        </a:rPr>
                        <a:t>In pre-feasibility studies</a:t>
                      </a:r>
                      <a:endParaRPr sz="1000">
                        <a:solidFill>
                          <a:srgbClr val="002D62"/>
                        </a:solidFill>
                        <a:highlight>
                          <a:schemeClr val="lt1"/>
                        </a:highlight>
                      </a:endParaRPr>
                    </a:p>
                    <a:p>
                      <a:pPr indent="0" lvl="0" marL="0" rtl="0" algn="l">
                        <a:lnSpc>
                          <a:spcPct val="115000"/>
                        </a:lnSpc>
                        <a:spcBef>
                          <a:spcPts val="600"/>
                        </a:spcBef>
                        <a:spcAft>
                          <a:spcPts val="0"/>
                        </a:spcAft>
                        <a:buNone/>
                      </a:pPr>
                      <a:r>
                        <a:t/>
                      </a:r>
                      <a:endParaRPr sz="1000">
                        <a:solidFill>
                          <a:srgbClr val="002D62"/>
                        </a:solidFill>
                        <a:highlight>
                          <a:schemeClr val="lt1"/>
                        </a:highlight>
                      </a:endParaRPr>
                    </a:p>
                    <a:p>
                      <a:pPr indent="0" lvl="0" marL="0" rtl="0" algn="l">
                        <a:lnSpc>
                          <a:spcPct val="115000"/>
                        </a:lnSpc>
                        <a:spcBef>
                          <a:spcPts val="600"/>
                        </a:spcBef>
                        <a:spcAft>
                          <a:spcPts val="600"/>
                        </a:spcAft>
                        <a:buNone/>
                      </a:pPr>
                      <a:r>
                        <a:rPr lang="en-GB" sz="1000">
                          <a:solidFill>
                            <a:srgbClr val="002D62"/>
                          </a:solidFill>
                          <a:highlight>
                            <a:schemeClr val="lt1"/>
                          </a:highlight>
                        </a:rPr>
                        <a:t>Site specific analytes being developed for a trial</a:t>
                      </a:r>
                      <a:endParaRPr sz="1000">
                        <a:solidFill>
                          <a:srgbClr val="002D62"/>
                        </a:solidFill>
                        <a:highlight>
                          <a:schemeClr val="lt1"/>
                        </a:highlight>
                      </a:endParaRPr>
                    </a:p>
                  </a:txBody>
                  <a:tcPr marT="72000" marB="72000" marR="72000" marL="72000">
                    <a:lnL cap="flat" cmpd="sng" w="9525">
                      <a:solidFill>
                        <a:srgbClr val="CCCCCC"/>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292100">
                <a:tc>
                  <a:txBody>
                    <a:bodyPr/>
                    <a:lstStyle/>
                    <a:p>
                      <a:pPr indent="0" lvl="0" marL="0" rtl="0" algn="l">
                        <a:lnSpc>
                          <a:spcPct val="115000"/>
                        </a:lnSpc>
                        <a:spcBef>
                          <a:spcPts val="0"/>
                        </a:spcBef>
                        <a:spcAft>
                          <a:spcPts val="0"/>
                        </a:spcAft>
                        <a:buNone/>
                      </a:pPr>
                      <a:r>
                        <a:t/>
                      </a:r>
                      <a:endParaRPr b="1" sz="1000">
                        <a:solidFill>
                          <a:srgbClr val="002D62"/>
                        </a:solidFill>
                      </a:endParaRPr>
                    </a:p>
                    <a:p>
                      <a:pPr indent="0" lvl="0" marL="0" rtl="0" algn="l">
                        <a:lnSpc>
                          <a:spcPct val="115000"/>
                        </a:lnSpc>
                        <a:spcBef>
                          <a:spcPts val="600"/>
                        </a:spcBef>
                        <a:spcAft>
                          <a:spcPts val="0"/>
                        </a:spcAft>
                        <a:buClr>
                          <a:schemeClr val="accent6"/>
                        </a:buClr>
                        <a:buSzPts val="1100"/>
                        <a:buFont typeface="Arial"/>
                        <a:buNone/>
                      </a:pPr>
                      <a:r>
                        <a:rPr b="1" lang="en-GB" sz="1000">
                          <a:solidFill>
                            <a:srgbClr val="002D62"/>
                          </a:solidFill>
                        </a:rPr>
                        <a:t>MP 10_0012</a:t>
                      </a:r>
                      <a:endParaRPr b="1" sz="1000">
                        <a:solidFill>
                          <a:srgbClr val="002D62"/>
                        </a:solidFill>
                      </a:endParaRPr>
                    </a:p>
                    <a:p>
                      <a:pPr indent="0" lvl="0" marL="0" rtl="0" algn="l">
                        <a:lnSpc>
                          <a:spcPct val="115000"/>
                        </a:lnSpc>
                        <a:spcBef>
                          <a:spcPts val="600"/>
                        </a:spcBef>
                        <a:spcAft>
                          <a:spcPts val="600"/>
                        </a:spcAft>
                        <a:buClr>
                          <a:schemeClr val="accent6"/>
                        </a:buClr>
                        <a:buSzPts val="1100"/>
                        <a:buFont typeface="Arial"/>
                        <a:buNone/>
                      </a:pPr>
                      <a:r>
                        <a:rPr b="1" lang="en-GB" sz="1000">
                          <a:solidFill>
                            <a:srgbClr val="002D62"/>
                          </a:solidFill>
                        </a:rPr>
                        <a:t>(Bioreactor)</a:t>
                      </a:r>
                      <a:endParaRPr b="1" sz="1000">
                        <a:solidFill>
                          <a:srgbClr val="002D62"/>
                        </a:solidFill>
                      </a:endParaRPr>
                    </a:p>
                  </a:txBody>
                  <a:tcPr marT="72000" marB="72000" marR="72000" marL="72000">
                    <a:lnL cap="flat" cmpd="sng" w="9525">
                      <a:solidFill>
                        <a:srgbClr val="000000">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b="1" sz="1000">
                        <a:solidFill>
                          <a:srgbClr val="002D62"/>
                        </a:solidFill>
                      </a:endParaRPr>
                    </a:p>
                    <a:p>
                      <a:pPr indent="0" lvl="0" marL="0" rtl="0" algn="l">
                        <a:lnSpc>
                          <a:spcPct val="115000"/>
                        </a:lnSpc>
                        <a:spcBef>
                          <a:spcPts val="600"/>
                        </a:spcBef>
                        <a:spcAft>
                          <a:spcPts val="600"/>
                        </a:spcAft>
                        <a:buNone/>
                      </a:pPr>
                      <a:r>
                        <a:rPr b="1" lang="en-GB" sz="1000">
                          <a:solidFill>
                            <a:srgbClr val="002D62"/>
                          </a:solidFill>
                        </a:rPr>
                        <a:t>Modification </a:t>
                      </a:r>
                      <a:endParaRPr b="1"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solidFill>
                          <a:srgbClr val="002D62"/>
                        </a:solidFill>
                      </a:endParaRPr>
                    </a:p>
                    <a:p>
                      <a:pPr indent="0" lvl="0" marL="0" rtl="0" algn="l">
                        <a:lnSpc>
                          <a:spcPct val="115000"/>
                        </a:lnSpc>
                        <a:spcBef>
                          <a:spcPts val="600"/>
                        </a:spcBef>
                        <a:spcAft>
                          <a:spcPts val="0"/>
                        </a:spcAft>
                        <a:buNone/>
                      </a:pPr>
                      <a:r>
                        <a:rPr lang="en-GB" sz="1000">
                          <a:solidFill>
                            <a:srgbClr val="002D62"/>
                          </a:solidFill>
                        </a:rPr>
                        <a:t>Tank Farm 2 - buffer storage for leachate storage while treatment facilities come online. Similar to Tank Farm 1 configuration.  </a:t>
                      </a:r>
                      <a:endParaRPr sz="1000">
                        <a:solidFill>
                          <a:srgbClr val="002D62"/>
                        </a:solidFill>
                      </a:endParaRPr>
                    </a:p>
                    <a:p>
                      <a:pPr indent="0" lvl="0" marL="0" rtl="0" algn="l">
                        <a:lnSpc>
                          <a:spcPct val="115000"/>
                        </a:lnSpc>
                        <a:spcBef>
                          <a:spcPts val="600"/>
                        </a:spcBef>
                        <a:spcAft>
                          <a:spcPts val="600"/>
                        </a:spcAft>
                        <a:buNone/>
                      </a:pPr>
                      <a:r>
                        <a:t/>
                      </a:r>
                      <a:endParaRPr sz="1000">
                        <a:solidFill>
                          <a:srgbClr val="002D62"/>
                        </a:solidFill>
                      </a:endParaRPr>
                    </a:p>
                  </a:txBody>
                  <a:tcPr marT="72000" marB="72000" marR="72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t/>
                      </a:r>
                      <a:endParaRPr sz="1000">
                        <a:solidFill>
                          <a:srgbClr val="002D62"/>
                        </a:solidFill>
                        <a:highlight>
                          <a:schemeClr val="lt1"/>
                        </a:highlight>
                      </a:endParaRPr>
                    </a:p>
                    <a:p>
                      <a:pPr indent="0" lvl="0" marL="0" rtl="0" algn="l">
                        <a:lnSpc>
                          <a:spcPct val="115000"/>
                        </a:lnSpc>
                        <a:spcBef>
                          <a:spcPts val="600"/>
                        </a:spcBef>
                        <a:spcAft>
                          <a:spcPts val="600"/>
                        </a:spcAft>
                        <a:buNone/>
                      </a:pPr>
                      <a:r>
                        <a:rPr lang="en-GB" sz="1000">
                          <a:solidFill>
                            <a:srgbClr val="002D62"/>
                          </a:solidFill>
                          <a:highlight>
                            <a:schemeClr val="lt1"/>
                          </a:highlight>
                        </a:rPr>
                        <a:t>Investigative heritage and ecological studies being undertaken, favourable preliminary findings</a:t>
                      </a:r>
                      <a:endParaRPr sz="1000">
                        <a:solidFill>
                          <a:srgbClr val="002D62"/>
                        </a:solidFill>
                        <a:highlight>
                          <a:schemeClr val="lt1"/>
                        </a:highlight>
                      </a:endParaRPr>
                    </a:p>
                  </a:txBody>
                  <a:tcPr marT="72000" marB="72000" marR="72000" marL="72000">
                    <a:lnL cap="flat" cmpd="sng" w="9525">
                      <a:solidFill>
                        <a:srgbClr val="CCCCCC"/>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6"/>
          <p:cNvSpPr txBox="1"/>
          <p:nvPr>
            <p:ph type="title"/>
          </p:nvPr>
        </p:nvSpPr>
        <p:spPr>
          <a:xfrm>
            <a:off x="497375" y="1823700"/>
            <a:ext cx="5228100" cy="9975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accent6"/>
              </a:buClr>
              <a:buSzPts val="1100"/>
              <a:buFont typeface="Arial"/>
              <a:buNone/>
            </a:pPr>
            <a:r>
              <a:rPr b="0" lang="en-GB" sz="3600"/>
              <a:t>ARC PROJECT UPDATE</a:t>
            </a:r>
            <a:endParaRPr b="0" sz="3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7"/>
          <p:cNvSpPr txBox="1"/>
          <p:nvPr>
            <p:ph type="title"/>
          </p:nvPr>
        </p:nvSpPr>
        <p:spPr>
          <a:xfrm>
            <a:off x="478800" y="254650"/>
            <a:ext cx="8186400" cy="384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500"/>
              <a:buNone/>
            </a:pPr>
            <a:r>
              <a:rPr lang="en-GB"/>
              <a:t>ARC Project</a:t>
            </a:r>
            <a:r>
              <a:rPr lang="en-GB"/>
              <a:t> </a:t>
            </a:r>
            <a:r>
              <a:rPr lang="en-GB">
                <a:solidFill>
                  <a:srgbClr val="674EA7"/>
                </a:solidFill>
              </a:rPr>
              <a:t>UPDATE</a:t>
            </a:r>
            <a:endParaRPr>
              <a:solidFill>
                <a:srgbClr val="9900FF"/>
              </a:solidFill>
            </a:endParaRPr>
          </a:p>
        </p:txBody>
      </p:sp>
      <p:sp>
        <p:nvSpPr>
          <p:cNvPr id="338" name="Google Shape;338;p47"/>
          <p:cNvSpPr txBox="1"/>
          <p:nvPr/>
        </p:nvSpPr>
        <p:spPr>
          <a:xfrm>
            <a:off x="478800" y="883450"/>
            <a:ext cx="8267100" cy="342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GB" sz="1600">
                <a:solidFill>
                  <a:srgbClr val="002C61"/>
                </a:solidFill>
                <a:latin typeface="Arial Black"/>
                <a:ea typeface="Arial Black"/>
                <a:cs typeface="Arial Black"/>
                <a:sym typeface="Arial Black"/>
              </a:rPr>
              <a:t>Planning Progress</a:t>
            </a:r>
            <a:endParaRPr>
              <a:solidFill>
                <a:srgbClr val="002D62"/>
              </a:solidFill>
            </a:endParaRPr>
          </a:p>
          <a:p>
            <a:pPr indent="-268899" lvl="0" marL="251999" marR="0" rtl="0" algn="l">
              <a:lnSpc>
                <a:spcPct val="115000"/>
              </a:lnSpc>
              <a:spcBef>
                <a:spcPts val="0"/>
              </a:spcBef>
              <a:spcAft>
                <a:spcPts val="0"/>
              </a:spcAft>
              <a:buClr>
                <a:srgbClr val="002D62"/>
              </a:buClr>
              <a:buSzPts val="1400"/>
              <a:buChar char="•"/>
            </a:pPr>
            <a:r>
              <a:rPr lang="en-GB">
                <a:solidFill>
                  <a:srgbClr val="002D62"/>
                </a:solidFill>
              </a:rPr>
              <a:t>The NSW EPA continues its review of the Energy from Waste Policy Framework. </a:t>
            </a:r>
            <a:endParaRPr>
              <a:solidFill>
                <a:srgbClr val="002D62"/>
              </a:solidFill>
            </a:endParaRPr>
          </a:p>
          <a:p>
            <a:pPr indent="-268899" lvl="0" marL="251999" marR="0" rtl="0" algn="l">
              <a:lnSpc>
                <a:spcPct val="115000"/>
              </a:lnSpc>
              <a:spcBef>
                <a:spcPts val="0"/>
              </a:spcBef>
              <a:spcAft>
                <a:spcPts val="0"/>
              </a:spcAft>
              <a:buClr>
                <a:srgbClr val="002D62"/>
              </a:buClr>
              <a:buSzPts val="1400"/>
              <a:buChar char="•"/>
            </a:pPr>
            <a:r>
              <a:rPr lang="en-GB">
                <a:solidFill>
                  <a:srgbClr val="002D62"/>
                </a:solidFill>
              </a:rPr>
              <a:t>Veolia continues to explore what it will mean for the Woodlawn ARC and its upcoming reports and technical studies</a:t>
            </a:r>
            <a:endParaRPr>
              <a:solidFill>
                <a:srgbClr val="002D62"/>
              </a:solidFill>
            </a:endParaRPr>
          </a:p>
          <a:p>
            <a:pPr indent="-268899" lvl="0" marL="251999" marR="0" rtl="0" algn="l">
              <a:lnSpc>
                <a:spcPct val="115000"/>
              </a:lnSpc>
              <a:spcBef>
                <a:spcPts val="0"/>
              </a:spcBef>
              <a:spcAft>
                <a:spcPts val="0"/>
              </a:spcAft>
              <a:buClr>
                <a:srgbClr val="002D62"/>
              </a:buClr>
              <a:buSzPts val="1400"/>
              <a:buChar char="•"/>
            </a:pPr>
            <a:r>
              <a:rPr lang="en-GB">
                <a:solidFill>
                  <a:srgbClr val="002D62"/>
                </a:solidFill>
              </a:rPr>
              <a:t>We will keep the community informed of any developments and provide updates as new information becomes available</a:t>
            </a:r>
            <a:endParaRPr>
              <a:solidFill>
                <a:srgbClr val="002D62"/>
              </a:solidFill>
            </a:endParaRPr>
          </a:p>
          <a:p>
            <a:pPr indent="0" lvl="0" marL="251999" marR="0" rtl="0" algn="l">
              <a:lnSpc>
                <a:spcPct val="100000"/>
              </a:lnSpc>
              <a:spcBef>
                <a:spcPts val="0"/>
              </a:spcBef>
              <a:spcAft>
                <a:spcPts val="0"/>
              </a:spcAft>
              <a:buNone/>
            </a:pPr>
            <a:r>
              <a:t/>
            </a:r>
            <a:endParaRPr>
              <a:solidFill>
                <a:srgbClr val="002D62"/>
              </a:solidFill>
            </a:endParaRPr>
          </a:p>
          <a:p>
            <a:pPr indent="0" lvl="0" marL="0" marR="0" rtl="0" algn="l">
              <a:lnSpc>
                <a:spcPct val="100000"/>
              </a:lnSpc>
              <a:spcBef>
                <a:spcPts val="0"/>
              </a:spcBef>
              <a:spcAft>
                <a:spcPts val="0"/>
              </a:spcAft>
              <a:buNone/>
            </a:pPr>
            <a:r>
              <a:rPr lang="en-GB" sz="1600">
                <a:solidFill>
                  <a:srgbClr val="002C61"/>
                </a:solidFill>
                <a:latin typeface="Arial Black"/>
                <a:ea typeface="Arial Black"/>
                <a:cs typeface="Arial Black"/>
                <a:sym typeface="Arial Black"/>
              </a:rPr>
              <a:t>NSW Inquiry to EfW - </a:t>
            </a:r>
            <a:r>
              <a:rPr lang="en-GB">
                <a:solidFill>
                  <a:srgbClr val="002D62"/>
                </a:solidFill>
              </a:rPr>
              <a:t>Veolia welcomes and values this inquiry as an opportunity for continued engagement </a:t>
            </a:r>
            <a:endParaRPr>
              <a:solidFill>
                <a:srgbClr val="002D62"/>
              </a:solidFill>
            </a:endParaRPr>
          </a:p>
          <a:p>
            <a:pPr indent="0" lvl="0" marL="0" marR="0" rtl="0" algn="l">
              <a:lnSpc>
                <a:spcPct val="100000"/>
              </a:lnSpc>
              <a:spcBef>
                <a:spcPts val="0"/>
              </a:spcBef>
              <a:spcAft>
                <a:spcPts val="0"/>
              </a:spcAft>
              <a:buNone/>
            </a:pPr>
            <a:r>
              <a:t/>
            </a:r>
            <a:endParaRPr>
              <a:solidFill>
                <a:srgbClr val="002D62"/>
              </a:solidFill>
            </a:endParaRPr>
          </a:p>
          <a:p>
            <a:pPr indent="0" lvl="0" marL="0" marR="0" rtl="0" algn="l">
              <a:lnSpc>
                <a:spcPct val="100000"/>
              </a:lnSpc>
              <a:spcBef>
                <a:spcPts val="0"/>
              </a:spcBef>
              <a:spcAft>
                <a:spcPts val="0"/>
              </a:spcAft>
              <a:buNone/>
            </a:pPr>
            <a:r>
              <a:t/>
            </a:r>
            <a:endParaRPr>
              <a:solidFill>
                <a:srgbClr val="002D62"/>
              </a:solidFill>
            </a:endParaRPr>
          </a:p>
          <a:p>
            <a:pPr indent="0" lvl="0" marL="0" marR="0" rtl="0" algn="l">
              <a:lnSpc>
                <a:spcPct val="100000"/>
              </a:lnSpc>
              <a:spcBef>
                <a:spcPts val="0"/>
              </a:spcBef>
              <a:spcAft>
                <a:spcPts val="0"/>
              </a:spcAft>
              <a:buNone/>
            </a:pPr>
            <a:r>
              <a:t/>
            </a:r>
            <a:endParaRPr>
              <a:solidFill>
                <a:srgbClr val="002D62"/>
              </a:solidFill>
            </a:endParaRPr>
          </a:p>
          <a:p>
            <a:pPr indent="0" lvl="0" marL="0" marR="0" rtl="0" algn="l">
              <a:lnSpc>
                <a:spcPct val="100000"/>
              </a:lnSpc>
              <a:spcBef>
                <a:spcPts val="0"/>
              </a:spcBef>
              <a:spcAft>
                <a:spcPts val="0"/>
              </a:spcAft>
              <a:buNone/>
            </a:pPr>
            <a:r>
              <a:t/>
            </a:r>
            <a:endParaRPr b="1" sz="1600">
              <a:solidFill>
                <a:srgbClr val="002C61"/>
              </a:solidFill>
              <a:latin typeface="Arial Black"/>
              <a:ea typeface="Arial Black"/>
              <a:cs typeface="Arial Black"/>
              <a:sym typeface="Arial Black"/>
            </a:endParaRPr>
          </a:p>
          <a:p>
            <a:pPr indent="0" lvl="0" marL="0" marR="0" rtl="0" algn="l">
              <a:lnSpc>
                <a:spcPct val="100000"/>
              </a:lnSpc>
              <a:spcBef>
                <a:spcPts val="0"/>
              </a:spcBef>
              <a:spcAft>
                <a:spcPts val="0"/>
              </a:spcAft>
              <a:buNone/>
            </a:pPr>
            <a:r>
              <a:t/>
            </a:r>
            <a:endParaRPr b="1" sz="1600">
              <a:solidFill>
                <a:srgbClr val="002C61"/>
              </a:solidFill>
              <a:latin typeface="Arial Black"/>
              <a:ea typeface="Arial Black"/>
              <a:cs typeface="Arial Black"/>
              <a:sym typeface="Arial Black"/>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8"/>
          <p:cNvSpPr txBox="1"/>
          <p:nvPr>
            <p:ph type="title"/>
          </p:nvPr>
        </p:nvSpPr>
        <p:spPr>
          <a:xfrm>
            <a:off x="497375" y="1823700"/>
            <a:ext cx="5517600" cy="4986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accent6"/>
              </a:buClr>
              <a:buSzPts val="1100"/>
              <a:buFont typeface="Arial"/>
              <a:buNone/>
            </a:pPr>
            <a:r>
              <a:rPr b="0" lang="en-GB" sz="3600"/>
              <a:t>GENERAL BUSINESS</a:t>
            </a:r>
            <a:endParaRPr b="0" sz="3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9"/>
          <p:cNvSpPr txBox="1"/>
          <p:nvPr>
            <p:ph type="title"/>
          </p:nvPr>
        </p:nvSpPr>
        <p:spPr>
          <a:xfrm>
            <a:off x="478800" y="254650"/>
            <a:ext cx="8186400" cy="3849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SzPts val="2500"/>
              <a:buNone/>
            </a:pPr>
            <a:r>
              <a:rPr lang="en-GB"/>
              <a:t>General </a:t>
            </a:r>
            <a:r>
              <a:rPr lang="en-GB"/>
              <a:t>Business</a:t>
            </a:r>
            <a:endParaRPr>
              <a:solidFill>
                <a:srgbClr val="9900FF"/>
              </a:solidFill>
            </a:endParaRPr>
          </a:p>
        </p:txBody>
      </p:sp>
      <p:sp>
        <p:nvSpPr>
          <p:cNvPr id="349" name="Google Shape;349;p49"/>
          <p:cNvSpPr txBox="1"/>
          <p:nvPr/>
        </p:nvSpPr>
        <p:spPr>
          <a:xfrm>
            <a:off x="254075" y="965975"/>
            <a:ext cx="8262000" cy="1476000"/>
          </a:xfrm>
          <a:prstGeom prst="rect">
            <a:avLst/>
          </a:prstGeom>
          <a:noFill/>
          <a:ln>
            <a:noFill/>
          </a:ln>
        </p:spPr>
        <p:txBody>
          <a:bodyPr anchorCtr="0" anchor="t" bIns="0" lIns="0" spcFirstLastPara="1" rIns="0" wrap="square" tIns="0">
            <a:spAutoFit/>
          </a:bodyPr>
          <a:lstStyle/>
          <a:p>
            <a:pPr indent="-355600" lvl="0" marL="457200" rtl="0" algn="l">
              <a:lnSpc>
                <a:spcPct val="115000"/>
              </a:lnSpc>
              <a:spcBef>
                <a:spcPts val="0"/>
              </a:spcBef>
              <a:spcAft>
                <a:spcPts val="0"/>
              </a:spcAft>
              <a:buClr>
                <a:schemeClr val="accent6"/>
              </a:buClr>
              <a:buSzPts val="2000"/>
              <a:buChar char="●"/>
            </a:pPr>
            <a:r>
              <a:rPr lang="en-GB" sz="2000">
                <a:solidFill>
                  <a:schemeClr val="accent6"/>
                </a:solidFill>
              </a:rPr>
              <a:t>Max Rixe new facilitator</a:t>
            </a:r>
            <a:endParaRPr sz="2000">
              <a:solidFill>
                <a:schemeClr val="accent6"/>
              </a:solidFill>
            </a:endParaRPr>
          </a:p>
          <a:p>
            <a:pPr indent="-355600" lvl="0" marL="457200" rtl="0" algn="l">
              <a:lnSpc>
                <a:spcPct val="115000"/>
              </a:lnSpc>
              <a:spcBef>
                <a:spcPts val="0"/>
              </a:spcBef>
              <a:spcAft>
                <a:spcPts val="0"/>
              </a:spcAft>
              <a:buClr>
                <a:schemeClr val="accent6"/>
              </a:buClr>
              <a:buSzPts val="2000"/>
              <a:buChar char="●"/>
            </a:pPr>
            <a:r>
              <a:rPr lang="en-GB" sz="2000">
                <a:solidFill>
                  <a:schemeClr val="accent6"/>
                </a:solidFill>
              </a:rPr>
              <a:t>Draft CLC Charter - Ready for review</a:t>
            </a:r>
            <a:endParaRPr sz="2000">
              <a:solidFill>
                <a:schemeClr val="accent6"/>
              </a:solidFill>
            </a:endParaRPr>
          </a:p>
          <a:p>
            <a:pPr indent="0" lvl="0" marL="457200" rtl="0" algn="l">
              <a:lnSpc>
                <a:spcPct val="115000"/>
              </a:lnSpc>
              <a:spcBef>
                <a:spcPts val="0"/>
              </a:spcBef>
              <a:spcAft>
                <a:spcPts val="0"/>
              </a:spcAft>
              <a:buNone/>
            </a:pPr>
            <a:r>
              <a:t/>
            </a:r>
            <a:endParaRPr sz="1700">
              <a:solidFill>
                <a:schemeClr val="accent6"/>
              </a:solidFill>
            </a:endParaRPr>
          </a:p>
          <a:p>
            <a:pPr indent="0" lvl="0" marL="457200" marR="0" rtl="0" algn="l">
              <a:lnSpc>
                <a:spcPct val="115000"/>
              </a:lnSpc>
              <a:spcBef>
                <a:spcPts val="1000"/>
              </a:spcBef>
              <a:spcAft>
                <a:spcPts val="1200"/>
              </a:spcAft>
              <a:buNone/>
            </a:pPr>
            <a:r>
              <a:t/>
            </a:r>
            <a:endParaRPr sz="2200">
              <a:solidFill>
                <a:srgbClr val="002D6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50"/>
          <p:cNvSpPr txBox="1"/>
          <p:nvPr>
            <p:ph idx="1" type="body"/>
          </p:nvPr>
        </p:nvSpPr>
        <p:spPr>
          <a:xfrm>
            <a:off x="504000" y="1170000"/>
            <a:ext cx="8195100" cy="37794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GB" sz="1200"/>
              <a:t>We will shortly be releasing a community flyer to show what we’ve achieved in the past 20 years of Woodlawn and to highlight our key areas of focus for the next 20 years. These areas of future focus include:</a:t>
            </a:r>
            <a:endParaRPr b="1" sz="1200"/>
          </a:p>
          <a:p>
            <a:pPr indent="-256199" lvl="0" marL="251999" rtl="0" algn="l">
              <a:lnSpc>
                <a:spcPct val="115000"/>
              </a:lnSpc>
              <a:spcBef>
                <a:spcPts val="1000"/>
              </a:spcBef>
              <a:spcAft>
                <a:spcPts val="0"/>
              </a:spcAft>
              <a:buClr>
                <a:srgbClr val="05C3DD"/>
              </a:buClr>
              <a:buSzPts val="1200"/>
              <a:buChar char="•"/>
            </a:pPr>
            <a:r>
              <a:rPr lang="en-GB" sz="1200">
                <a:solidFill>
                  <a:srgbClr val="05C3DD"/>
                </a:solidFill>
                <a:latin typeface="Arial Black"/>
                <a:ea typeface="Arial Black"/>
                <a:cs typeface="Arial Black"/>
                <a:sym typeface="Arial Black"/>
              </a:rPr>
              <a:t>Operational improvements: </a:t>
            </a:r>
            <a:r>
              <a:rPr lang="en-GB" sz="1200"/>
              <a:t>We’ll continue to develop and invest in technology to improve our operations. From gas collection and odour management, to waste treatment, energy efficiency and much more.</a:t>
            </a:r>
            <a:endParaRPr sz="1200"/>
          </a:p>
          <a:p>
            <a:pPr indent="-256199" lvl="0" marL="251999" rtl="0" algn="l">
              <a:lnSpc>
                <a:spcPct val="115000"/>
              </a:lnSpc>
              <a:spcBef>
                <a:spcPts val="600"/>
              </a:spcBef>
              <a:spcAft>
                <a:spcPts val="0"/>
              </a:spcAft>
              <a:buClr>
                <a:srgbClr val="05C3DD"/>
              </a:buClr>
              <a:buSzPts val="1200"/>
              <a:buChar char="•"/>
            </a:pPr>
            <a:r>
              <a:rPr lang="en-GB" sz="1200">
                <a:solidFill>
                  <a:srgbClr val="05C3DD"/>
                </a:solidFill>
                <a:latin typeface="Arial Black"/>
                <a:ea typeface="Arial Black"/>
                <a:cs typeface="Arial Black"/>
                <a:sym typeface="Arial Black"/>
              </a:rPr>
              <a:t>Water Treatment</a:t>
            </a:r>
            <a:r>
              <a:rPr lang="en-GB" sz="1200">
                <a:solidFill>
                  <a:srgbClr val="05C3DD"/>
                </a:solidFill>
                <a:latin typeface="Arial Black"/>
                <a:ea typeface="Arial Black"/>
                <a:cs typeface="Arial Black"/>
                <a:sym typeface="Arial Black"/>
              </a:rPr>
              <a:t>: </a:t>
            </a:r>
            <a:r>
              <a:rPr lang="en-GB" sz="1200"/>
              <a:t>We’ll continue to find solutions to manage and treat on-site water, and accelerate evaporation capacity.</a:t>
            </a:r>
            <a:endParaRPr sz="1200"/>
          </a:p>
          <a:p>
            <a:pPr indent="-256199" lvl="0" marL="251999" rtl="0" algn="l">
              <a:lnSpc>
                <a:spcPct val="115000"/>
              </a:lnSpc>
              <a:spcBef>
                <a:spcPts val="600"/>
              </a:spcBef>
              <a:spcAft>
                <a:spcPts val="0"/>
              </a:spcAft>
              <a:buClr>
                <a:srgbClr val="05C3DD"/>
              </a:buClr>
              <a:buSzPts val="1200"/>
              <a:buChar char="•"/>
            </a:pPr>
            <a:r>
              <a:rPr lang="en-GB" sz="1200">
                <a:solidFill>
                  <a:srgbClr val="05C3DD"/>
                </a:solidFill>
                <a:latin typeface="Arial Black"/>
                <a:ea typeface="Arial Black"/>
                <a:cs typeface="Arial Black"/>
                <a:sym typeface="Arial Black"/>
              </a:rPr>
              <a:t>Rehabilitation efforts:</a:t>
            </a:r>
            <a:r>
              <a:rPr lang="en-GB" sz="1200">
                <a:latin typeface="Arial Black"/>
                <a:ea typeface="Arial Black"/>
                <a:cs typeface="Arial Black"/>
                <a:sym typeface="Arial Black"/>
              </a:rPr>
              <a:t> </a:t>
            </a:r>
            <a:r>
              <a:rPr lang="en-GB" sz="1200"/>
              <a:t>We’ll continue to depollute the land impacted from mining activities, undertake more remediation works, such as tree planting, stabilising soils and removing old mining infrastructure.</a:t>
            </a:r>
            <a:endParaRPr sz="1200"/>
          </a:p>
          <a:p>
            <a:pPr indent="-256199" lvl="0" marL="251999" rtl="0" algn="l">
              <a:lnSpc>
                <a:spcPct val="115000"/>
              </a:lnSpc>
              <a:spcBef>
                <a:spcPts val="600"/>
              </a:spcBef>
              <a:spcAft>
                <a:spcPts val="0"/>
              </a:spcAft>
              <a:buClr>
                <a:srgbClr val="05C3DD"/>
              </a:buClr>
              <a:buSzPts val="1200"/>
              <a:buChar char="•"/>
            </a:pPr>
            <a:r>
              <a:rPr lang="en-GB" sz="1200">
                <a:solidFill>
                  <a:srgbClr val="05C3DD"/>
                </a:solidFill>
                <a:latin typeface="Arial Black"/>
                <a:ea typeface="Arial Black"/>
                <a:cs typeface="Arial Black"/>
                <a:sym typeface="Arial Black"/>
              </a:rPr>
              <a:t>Energy from Waste:</a:t>
            </a:r>
            <a:r>
              <a:rPr lang="en-GB" sz="1200">
                <a:latin typeface="Arial Black"/>
                <a:ea typeface="Arial Black"/>
                <a:cs typeface="Arial Black"/>
                <a:sym typeface="Arial Black"/>
              </a:rPr>
              <a:t> </a:t>
            </a:r>
            <a:r>
              <a:rPr lang="en-GB" sz="1200"/>
              <a:t>We propose to build an Advanced Energy Recovery Centre to reduce waste to landfill.</a:t>
            </a:r>
            <a:endParaRPr sz="1200"/>
          </a:p>
          <a:p>
            <a:pPr indent="-256199" lvl="0" marL="251999" rtl="0" algn="l">
              <a:lnSpc>
                <a:spcPct val="115000"/>
              </a:lnSpc>
              <a:spcBef>
                <a:spcPts val="600"/>
              </a:spcBef>
              <a:spcAft>
                <a:spcPts val="0"/>
              </a:spcAft>
              <a:buClr>
                <a:srgbClr val="05C3DD"/>
              </a:buClr>
              <a:buSzPts val="1200"/>
              <a:buChar char="•"/>
            </a:pPr>
            <a:r>
              <a:rPr lang="en-GB" sz="1200">
                <a:solidFill>
                  <a:srgbClr val="05C3DD"/>
                </a:solidFill>
                <a:latin typeface="Arial Black"/>
                <a:ea typeface="Arial Black"/>
                <a:cs typeface="Arial Black"/>
                <a:sym typeface="Arial Black"/>
              </a:rPr>
              <a:t>Improving Biodiversity:</a:t>
            </a:r>
            <a:r>
              <a:rPr lang="en-GB" sz="1200">
                <a:latin typeface="Arial Black"/>
                <a:ea typeface="Arial Black"/>
                <a:cs typeface="Arial Black"/>
                <a:sym typeface="Arial Black"/>
              </a:rPr>
              <a:t> </a:t>
            </a:r>
            <a:r>
              <a:rPr lang="en-GB" sz="1200"/>
              <a:t>We will be looking at ways to enhance local biodiversity, monitoring the creek and local wildlife and creating ways to protect their habitats.</a:t>
            </a:r>
            <a:endParaRPr sz="1200"/>
          </a:p>
          <a:p>
            <a:pPr indent="-256199" lvl="0" marL="251999" rtl="0" algn="l">
              <a:lnSpc>
                <a:spcPct val="115000"/>
              </a:lnSpc>
              <a:spcBef>
                <a:spcPts val="600"/>
              </a:spcBef>
              <a:spcAft>
                <a:spcPts val="0"/>
              </a:spcAft>
              <a:buClr>
                <a:srgbClr val="05C3DD"/>
              </a:buClr>
              <a:buSzPts val="1200"/>
              <a:buChar char="•"/>
            </a:pPr>
            <a:r>
              <a:rPr lang="en-GB" sz="1200">
                <a:solidFill>
                  <a:srgbClr val="05C3DD"/>
                </a:solidFill>
                <a:latin typeface="Arial Black"/>
                <a:ea typeface="Arial Black"/>
                <a:cs typeface="Arial Black"/>
                <a:sym typeface="Arial Black"/>
              </a:rPr>
              <a:t>More renewable energy:</a:t>
            </a:r>
            <a:r>
              <a:rPr lang="en-GB" sz="1200">
                <a:latin typeface="Arial Black"/>
                <a:ea typeface="Arial Black"/>
                <a:cs typeface="Arial Black"/>
                <a:sym typeface="Arial Black"/>
              </a:rPr>
              <a:t> </a:t>
            </a:r>
            <a:r>
              <a:rPr lang="en-GB" sz="1200"/>
              <a:t>We’ll investigate ways to expand the site’s renewable wind and solar energy capacity, to supply more green energy to our operations and the grid.</a:t>
            </a:r>
            <a:endParaRPr sz="1200"/>
          </a:p>
          <a:p>
            <a:pPr indent="0" lvl="0" marL="914400" rtl="0" algn="l">
              <a:lnSpc>
                <a:spcPct val="115000"/>
              </a:lnSpc>
              <a:spcBef>
                <a:spcPts val="600"/>
              </a:spcBef>
              <a:spcAft>
                <a:spcPts val="0"/>
              </a:spcAft>
              <a:buNone/>
            </a:pPr>
            <a:r>
              <a:t/>
            </a:r>
            <a:endParaRPr sz="1200"/>
          </a:p>
          <a:p>
            <a:pPr indent="0" lvl="0" marL="0" rtl="0" algn="l">
              <a:lnSpc>
                <a:spcPct val="115000"/>
              </a:lnSpc>
              <a:spcBef>
                <a:spcPts val="600"/>
              </a:spcBef>
              <a:spcAft>
                <a:spcPts val="1000"/>
              </a:spcAft>
              <a:buNone/>
            </a:pPr>
            <a:r>
              <a:rPr b="1" lang="en-GB" sz="900"/>
              <a:t>T</a:t>
            </a:r>
            <a:r>
              <a:rPr b="1" lang="en-GB" sz="900"/>
              <a:t>he flyer is in the final stages of design and will be shared with the CLC and wider community in the next few weeks.</a:t>
            </a:r>
            <a:endParaRPr sz="900"/>
          </a:p>
        </p:txBody>
      </p:sp>
      <p:sp>
        <p:nvSpPr>
          <p:cNvPr id="355" name="Google Shape;355;p50"/>
          <p:cNvSpPr txBox="1"/>
          <p:nvPr>
            <p:ph type="title"/>
          </p:nvPr>
        </p:nvSpPr>
        <p:spPr>
          <a:xfrm>
            <a:off x="504000" y="360000"/>
            <a:ext cx="7503900" cy="661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t>ECO-PRECINCT</a:t>
            </a:r>
            <a:endParaRPr/>
          </a:p>
          <a:p>
            <a:pPr indent="0" lvl="0" marL="0" rtl="0" algn="l">
              <a:spcBef>
                <a:spcPts val="0"/>
              </a:spcBef>
              <a:spcAft>
                <a:spcPts val="0"/>
              </a:spcAft>
              <a:buNone/>
            </a:pPr>
            <a:r>
              <a:rPr lang="en-GB" sz="1800">
                <a:solidFill>
                  <a:srgbClr val="FF0000"/>
                </a:solidFill>
              </a:rPr>
              <a:t>20 YEAR VISION FOR WOODLAWN</a:t>
            </a:r>
            <a:endParaRPr sz="180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1"/>
          <p:cNvSpPr txBox="1"/>
          <p:nvPr>
            <p:ph type="title"/>
          </p:nvPr>
        </p:nvSpPr>
        <p:spPr>
          <a:xfrm>
            <a:off x="497375" y="1823700"/>
            <a:ext cx="3643800" cy="9975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accent6"/>
              </a:buClr>
              <a:buSzPts val="1100"/>
              <a:buFont typeface="Arial"/>
              <a:buNone/>
            </a:pPr>
            <a:r>
              <a:rPr b="0" lang="en-GB" sz="3600"/>
              <a:t>COMMUNITY Q&amp;A</a:t>
            </a:r>
            <a:endParaRPr b="0" sz="3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2"/>
          <p:cNvSpPr txBox="1"/>
          <p:nvPr/>
        </p:nvSpPr>
        <p:spPr>
          <a:xfrm>
            <a:off x="696925" y="1315975"/>
            <a:ext cx="7543800" cy="515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0"/>
              </a:spcAft>
              <a:buNone/>
            </a:pPr>
            <a:r>
              <a:t/>
            </a:r>
            <a:endParaRPr sz="1000">
              <a:solidFill>
                <a:schemeClr val="dk1"/>
              </a:solidFill>
            </a:endParaRPr>
          </a:p>
          <a:p>
            <a:pPr indent="0" lvl="0" marL="457200" rtl="0" algn="l">
              <a:lnSpc>
                <a:spcPct val="115000"/>
              </a:lnSpc>
              <a:spcBef>
                <a:spcPts val="0"/>
              </a:spcBef>
              <a:spcAft>
                <a:spcPts val="0"/>
              </a:spcAft>
              <a:buNone/>
            </a:pPr>
            <a:r>
              <a:t/>
            </a:r>
            <a:endParaRPr b="1" sz="1000">
              <a:solidFill>
                <a:schemeClr val="dk1"/>
              </a:solidFill>
            </a:endParaRPr>
          </a:p>
        </p:txBody>
      </p:sp>
      <p:sp>
        <p:nvSpPr>
          <p:cNvPr id="366" name="Google Shape;366;p52"/>
          <p:cNvSpPr txBox="1"/>
          <p:nvPr>
            <p:ph type="title"/>
          </p:nvPr>
        </p:nvSpPr>
        <p:spPr>
          <a:xfrm>
            <a:off x="504000" y="360000"/>
            <a:ext cx="5025600" cy="769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CLC</a:t>
            </a:r>
            <a:endParaRPr/>
          </a:p>
          <a:p>
            <a:pPr indent="0" lvl="0" marL="0" rtl="0" algn="l">
              <a:spcBef>
                <a:spcPts val="0"/>
              </a:spcBef>
              <a:spcAft>
                <a:spcPts val="0"/>
              </a:spcAft>
              <a:buNone/>
            </a:pPr>
            <a:r>
              <a:rPr lang="en-GB">
                <a:solidFill>
                  <a:srgbClr val="FF0000"/>
                </a:solidFill>
              </a:rPr>
              <a:t>QUESTIONS</a:t>
            </a:r>
            <a:endParaRPr>
              <a:solidFill>
                <a:srgbClr val="FF0000"/>
              </a:solidFill>
            </a:endParaRPr>
          </a:p>
        </p:txBody>
      </p:sp>
      <p:sp>
        <p:nvSpPr>
          <p:cNvPr id="367" name="Google Shape;367;p52"/>
          <p:cNvSpPr txBox="1"/>
          <p:nvPr>
            <p:ph idx="1" type="body"/>
          </p:nvPr>
        </p:nvSpPr>
        <p:spPr>
          <a:xfrm>
            <a:off x="504000" y="1380725"/>
            <a:ext cx="3533700" cy="1641900"/>
          </a:xfrm>
          <a:prstGeom prst="rect">
            <a:avLst/>
          </a:prstGeom>
          <a:noFill/>
          <a:ln>
            <a:noFill/>
          </a:ln>
        </p:spPr>
        <p:txBody>
          <a:bodyPr anchorCtr="0" anchor="ctr" bIns="0" lIns="0" spcFirstLastPara="1" rIns="0" wrap="square" tIns="0">
            <a:spAutoFit/>
          </a:bodyPr>
          <a:lstStyle/>
          <a:p>
            <a:pPr indent="-275249" lvl="0" marL="251999" rtl="0" algn="l">
              <a:lnSpc>
                <a:spcPct val="100000"/>
              </a:lnSpc>
              <a:spcBef>
                <a:spcPts val="0"/>
              </a:spcBef>
              <a:spcAft>
                <a:spcPts val="0"/>
              </a:spcAft>
              <a:buClr>
                <a:srgbClr val="05C3DD"/>
              </a:buClr>
              <a:buSzPts val="1500"/>
              <a:buChar char="●"/>
            </a:pPr>
            <a:r>
              <a:rPr b="1" lang="en-GB" sz="1500">
                <a:solidFill>
                  <a:srgbClr val="002D62"/>
                </a:solidFill>
              </a:rPr>
              <a:t>List of questions have been sent to Veolia - will be answered with the minutes</a:t>
            </a:r>
            <a:endParaRPr b="1" sz="1500">
              <a:solidFill>
                <a:srgbClr val="002D62"/>
              </a:solidFill>
            </a:endParaRPr>
          </a:p>
          <a:p>
            <a:pPr indent="-275249" lvl="0" marL="251999" rtl="0" algn="l">
              <a:lnSpc>
                <a:spcPct val="100000"/>
              </a:lnSpc>
              <a:spcBef>
                <a:spcPts val="1000"/>
              </a:spcBef>
              <a:spcAft>
                <a:spcPts val="0"/>
              </a:spcAft>
              <a:buClr>
                <a:srgbClr val="05C3DD"/>
              </a:buClr>
              <a:buSzPts val="1500"/>
              <a:buChar char="●"/>
            </a:pPr>
            <a:r>
              <a:rPr b="1" lang="en-GB" sz="1500">
                <a:solidFill>
                  <a:srgbClr val="002D62"/>
                </a:solidFill>
              </a:rPr>
              <a:t>Are there any questions for Veolia from the CLC</a:t>
            </a:r>
            <a:endParaRPr b="1" sz="1500">
              <a:solidFill>
                <a:srgbClr val="002D62"/>
              </a:solidFill>
            </a:endParaRPr>
          </a:p>
          <a:p>
            <a:pPr indent="0" lvl="0" marL="251999" rtl="0" algn="l">
              <a:lnSpc>
                <a:spcPct val="100000"/>
              </a:lnSpc>
              <a:spcBef>
                <a:spcPts val="1000"/>
              </a:spcBef>
              <a:spcAft>
                <a:spcPts val="1000"/>
              </a:spcAft>
              <a:buNone/>
            </a:pPr>
            <a:r>
              <a:t/>
            </a:r>
            <a:endParaRPr b="1" sz="1500">
              <a:solidFill>
                <a:srgbClr val="002D6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6"/>
          <p:cNvSpPr txBox="1"/>
          <p:nvPr>
            <p:ph type="title"/>
          </p:nvPr>
        </p:nvSpPr>
        <p:spPr>
          <a:xfrm>
            <a:off x="478800" y="70800"/>
            <a:ext cx="81864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rgbClr val="002D62"/>
                </a:solidFill>
              </a:rPr>
              <a:t>MEETING</a:t>
            </a:r>
            <a:r>
              <a:rPr lang="en-GB">
                <a:solidFill>
                  <a:srgbClr val="666666"/>
                </a:solidFill>
              </a:rPr>
              <a:t> </a:t>
            </a:r>
            <a:r>
              <a:rPr lang="en-GB">
                <a:solidFill>
                  <a:srgbClr val="FF0000"/>
                </a:solidFill>
              </a:rPr>
              <a:t>A</a:t>
            </a:r>
            <a:r>
              <a:rPr lang="en-GB">
                <a:solidFill>
                  <a:srgbClr val="FF0000"/>
                </a:solidFill>
              </a:rPr>
              <a:t>GENDA</a:t>
            </a:r>
            <a:endParaRPr>
              <a:solidFill>
                <a:srgbClr val="FF0000"/>
              </a:solidFill>
            </a:endParaRPr>
          </a:p>
        </p:txBody>
      </p:sp>
      <p:graphicFrame>
        <p:nvGraphicFramePr>
          <p:cNvPr id="152" name="Google Shape;152;p26"/>
          <p:cNvGraphicFramePr/>
          <p:nvPr/>
        </p:nvGraphicFramePr>
        <p:xfrm>
          <a:off x="504000" y="515750"/>
          <a:ext cx="3000000" cy="3000000"/>
        </p:xfrm>
        <a:graphic>
          <a:graphicData uri="http://schemas.openxmlformats.org/drawingml/2006/table">
            <a:tbl>
              <a:tblPr>
                <a:noFill/>
                <a:tableStyleId>{74299510-7CAC-42B9-9A6F-B88DDE87E13E}</a:tableStyleId>
              </a:tblPr>
              <a:tblGrid>
                <a:gridCol w="565150"/>
                <a:gridCol w="5473700"/>
              </a:tblGrid>
              <a:tr h="381000">
                <a:tc>
                  <a:txBody>
                    <a:bodyPr/>
                    <a:lstStyle/>
                    <a:p>
                      <a:pPr indent="0" lvl="0" marL="0" marR="0" rtl="0" algn="ctr">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ITEM</a:t>
                      </a:r>
                      <a:endParaRPr sz="1100" u="none" cap="none" strike="noStrike">
                        <a:solidFill>
                          <a:schemeClr val="lt1"/>
                        </a:solidFill>
                        <a:latin typeface="Arial Black"/>
                        <a:ea typeface="Arial Black"/>
                        <a:cs typeface="Arial Black"/>
                        <a:sym typeface="Arial Black"/>
                      </a:endParaRPr>
                    </a:p>
                  </a:txBody>
                  <a:tcPr marT="72000" marB="72000" marR="0" marL="0" anchor="ctr">
                    <a:lnL cap="flat" cmpd="sng" w="9525">
                      <a:solidFill>
                        <a:srgbClr val="D9D9D9">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Clr>
                          <a:srgbClr val="FFFFFF"/>
                        </a:buClr>
                        <a:buSzPts val="900"/>
                        <a:buFont typeface="Arial"/>
                        <a:buNone/>
                      </a:pPr>
                      <a:r>
                        <a:rPr b="0" lang="en-GB" sz="1100">
                          <a:solidFill>
                            <a:schemeClr val="lt1"/>
                          </a:solidFill>
                          <a:latin typeface="Arial Black"/>
                          <a:ea typeface="Arial Black"/>
                          <a:cs typeface="Arial Black"/>
                          <a:sym typeface="Arial Black"/>
                        </a:rPr>
                        <a:t>TOPIC</a:t>
                      </a:r>
                      <a:endParaRPr b="0" sz="1100" u="none" cap="none" strike="noStrike">
                        <a:solidFill>
                          <a:schemeClr val="lt1"/>
                        </a:solidFill>
                        <a:latin typeface="Arial Black"/>
                        <a:ea typeface="Arial Black"/>
                        <a:cs typeface="Arial Black"/>
                        <a:sym typeface="Arial Black"/>
                      </a:endParaRPr>
                    </a:p>
                  </a:txBody>
                  <a:tcPr marT="50800" marB="50800" marR="50800" marL="50800" anchor="ctr">
                    <a:lnL cap="flat" cmpd="sng" w="9525">
                      <a:solidFill>
                        <a:schemeClr val="lt1"/>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alpha val="0"/>
                        </a:srgbClr>
                      </a:solidFill>
                      <a:prstDash val="solid"/>
                      <a:round/>
                      <a:headEnd len="sm" w="sm" type="none"/>
                      <a:tailEnd len="sm" w="sm" type="none"/>
                    </a:lnB>
                    <a:solidFill>
                      <a:srgbClr val="05C3DD"/>
                    </a:solidFill>
                  </a:tcPr>
                </a:tc>
              </a:tr>
              <a:tr h="292100">
                <a:tc>
                  <a:txBody>
                    <a:bodyPr/>
                    <a:lstStyle/>
                    <a:p>
                      <a:pPr indent="0" lvl="0" marL="0" marR="0" rtl="0" algn="ctr">
                        <a:lnSpc>
                          <a:spcPct val="115000"/>
                        </a:lnSpc>
                        <a:spcBef>
                          <a:spcPts val="0"/>
                        </a:spcBef>
                        <a:spcAft>
                          <a:spcPts val="0"/>
                        </a:spcAft>
                        <a:buClr>
                          <a:srgbClr val="000000"/>
                        </a:buClr>
                        <a:buSzPts val="1000"/>
                        <a:buFont typeface="Arial"/>
                        <a:buNone/>
                      </a:pPr>
                      <a:r>
                        <a:rPr b="0" lang="en-GB" sz="900" u="none" cap="none" strike="noStrike">
                          <a:solidFill>
                            <a:srgbClr val="000000"/>
                          </a:solidFill>
                          <a:latin typeface="Arial Black"/>
                          <a:ea typeface="Arial Black"/>
                          <a:cs typeface="Arial Black"/>
                          <a:sym typeface="Arial Black"/>
                        </a:rPr>
                        <a:t>1 </a:t>
                      </a:r>
                      <a:endParaRPr b="0" sz="900" u="none" cap="none" strike="noStrike">
                        <a:solidFill>
                          <a:srgbClr val="000000"/>
                        </a:solidFill>
                        <a:latin typeface="Arial Black"/>
                        <a:ea typeface="Arial Black"/>
                        <a:cs typeface="Arial Black"/>
                        <a:sym typeface="Arial Black"/>
                      </a:endParaRPr>
                    </a:p>
                  </a:txBody>
                  <a:tcPr marT="72000" marB="36000" marR="36000" marL="36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GB" sz="900">
                          <a:latin typeface="Arial"/>
                          <a:ea typeface="Arial"/>
                          <a:cs typeface="Arial"/>
                          <a:sym typeface="Arial"/>
                        </a:rPr>
                        <a:t>Introduction</a:t>
                      </a:r>
                      <a:r>
                        <a:rPr lang="en-GB" sz="900"/>
                        <a:t> and welcome</a:t>
                      </a:r>
                      <a:endParaRPr sz="900" u="none" cap="none" strike="noStrike">
                        <a:latin typeface="Arial"/>
                        <a:ea typeface="Arial"/>
                        <a:cs typeface="Arial"/>
                        <a:sym typeface="Arial"/>
                      </a:endParaRPr>
                    </a:p>
                  </a:txBody>
                  <a:tcPr marT="72000" marB="36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tcPr>
                </a:tc>
              </a:tr>
              <a:tr h="279400">
                <a:tc>
                  <a:txBody>
                    <a:bodyPr/>
                    <a:lstStyle/>
                    <a:p>
                      <a:pPr indent="0" lvl="0" marL="0" marR="0" rtl="0" algn="ctr">
                        <a:lnSpc>
                          <a:spcPct val="115000"/>
                        </a:lnSpc>
                        <a:spcBef>
                          <a:spcPts val="0"/>
                        </a:spcBef>
                        <a:spcAft>
                          <a:spcPts val="0"/>
                        </a:spcAft>
                        <a:buClr>
                          <a:srgbClr val="000000"/>
                        </a:buClr>
                        <a:buSzPts val="1000"/>
                        <a:buFont typeface="Arial"/>
                        <a:buNone/>
                      </a:pPr>
                      <a:r>
                        <a:rPr b="0" lang="en-GB" sz="900" u="none" cap="none" strike="noStrike">
                          <a:solidFill>
                            <a:srgbClr val="000000"/>
                          </a:solidFill>
                          <a:latin typeface="Arial Black"/>
                          <a:ea typeface="Arial Black"/>
                          <a:cs typeface="Arial Black"/>
                          <a:sym typeface="Arial Black"/>
                        </a:rPr>
                        <a:t>2</a:t>
                      </a:r>
                      <a:endParaRPr b="0" sz="900" u="none" cap="none" strike="noStrike">
                        <a:solidFill>
                          <a:srgbClr val="000000"/>
                        </a:solidFill>
                        <a:latin typeface="Arial Black"/>
                        <a:ea typeface="Arial Black"/>
                        <a:cs typeface="Arial Black"/>
                        <a:sym typeface="Arial Black"/>
                      </a:endParaRPr>
                    </a:p>
                  </a:txBody>
                  <a:tcPr marT="72000" marB="36000" marR="36000" marL="36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accent6"/>
                        </a:buClr>
                        <a:buSzPts val="1100"/>
                        <a:buFont typeface="Arial"/>
                        <a:buNone/>
                      </a:pPr>
                      <a:r>
                        <a:rPr lang="en-GB" sz="900">
                          <a:latin typeface="Arial"/>
                          <a:ea typeface="Arial"/>
                          <a:cs typeface="Arial"/>
                          <a:sym typeface="Arial"/>
                        </a:rPr>
                        <a:t>Apologies </a:t>
                      </a:r>
                      <a:endParaRPr sz="900" u="none" cap="none" strike="noStrike">
                        <a:latin typeface="Arial"/>
                        <a:ea typeface="Arial"/>
                        <a:cs typeface="Arial"/>
                        <a:sym typeface="Arial"/>
                      </a:endParaRPr>
                    </a:p>
                  </a:txBody>
                  <a:tcPr marT="72000" marB="36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98450">
                <a:tc>
                  <a:txBody>
                    <a:bodyPr/>
                    <a:lstStyle/>
                    <a:p>
                      <a:pPr indent="0" lvl="0" marL="0" marR="0" rtl="0" algn="ctr">
                        <a:lnSpc>
                          <a:spcPct val="115000"/>
                        </a:lnSpc>
                        <a:spcBef>
                          <a:spcPts val="0"/>
                        </a:spcBef>
                        <a:spcAft>
                          <a:spcPts val="0"/>
                        </a:spcAft>
                        <a:buNone/>
                      </a:pPr>
                      <a:r>
                        <a:rPr lang="en-GB" sz="900">
                          <a:latin typeface="Arial Black"/>
                          <a:ea typeface="Arial Black"/>
                          <a:cs typeface="Arial Black"/>
                          <a:sym typeface="Arial Black"/>
                        </a:rPr>
                        <a:t>3</a:t>
                      </a:r>
                      <a:endParaRPr b="0" sz="900" u="none" cap="none" strike="noStrike">
                        <a:solidFill>
                          <a:srgbClr val="000000"/>
                        </a:solidFill>
                        <a:latin typeface="Arial Black"/>
                        <a:ea typeface="Arial Black"/>
                        <a:cs typeface="Arial Black"/>
                        <a:sym typeface="Arial Black"/>
                      </a:endParaRPr>
                    </a:p>
                  </a:txBody>
                  <a:tcPr marT="72000" marB="36000" marR="36000" marL="36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GB" sz="900">
                          <a:latin typeface="Arial"/>
                          <a:ea typeface="Arial"/>
                          <a:cs typeface="Arial"/>
                          <a:sym typeface="Arial"/>
                        </a:rPr>
                        <a:t>Actions from </a:t>
                      </a:r>
                      <a:r>
                        <a:rPr lang="en-GB" sz="900"/>
                        <a:t>previous </a:t>
                      </a:r>
                      <a:r>
                        <a:rPr lang="en-GB" sz="900">
                          <a:latin typeface="Arial"/>
                          <a:ea typeface="Arial"/>
                          <a:cs typeface="Arial"/>
                          <a:sym typeface="Arial"/>
                        </a:rPr>
                        <a:t>meeting</a:t>
                      </a:r>
                      <a:endParaRPr sz="900">
                        <a:latin typeface="Arial"/>
                        <a:ea typeface="Arial"/>
                        <a:cs typeface="Arial"/>
                        <a:sym typeface="Arial"/>
                      </a:endParaRPr>
                    </a:p>
                  </a:txBody>
                  <a:tcPr marT="72000" marB="36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04800">
                <a:tc>
                  <a:txBody>
                    <a:bodyPr/>
                    <a:lstStyle/>
                    <a:p>
                      <a:pPr indent="0" lvl="0" marL="0" marR="0" rtl="0" algn="ctr">
                        <a:lnSpc>
                          <a:spcPct val="115000"/>
                        </a:lnSpc>
                        <a:spcBef>
                          <a:spcPts val="0"/>
                        </a:spcBef>
                        <a:spcAft>
                          <a:spcPts val="0"/>
                        </a:spcAft>
                        <a:buClr>
                          <a:srgbClr val="000000"/>
                        </a:buClr>
                        <a:buSzPts val="1000"/>
                        <a:buFont typeface="Arial"/>
                        <a:buNone/>
                      </a:pPr>
                      <a:r>
                        <a:rPr lang="en-GB" sz="900">
                          <a:latin typeface="Arial Black"/>
                          <a:ea typeface="Arial Black"/>
                          <a:cs typeface="Arial Black"/>
                          <a:sym typeface="Arial Black"/>
                        </a:rPr>
                        <a:t>4</a:t>
                      </a:r>
                      <a:endParaRPr b="0" sz="900" u="none" cap="none" strike="noStrike">
                        <a:solidFill>
                          <a:srgbClr val="000000"/>
                        </a:solidFill>
                        <a:latin typeface="Arial Black"/>
                        <a:ea typeface="Arial Black"/>
                        <a:cs typeface="Arial Black"/>
                        <a:sym typeface="Arial Black"/>
                      </a:endParaRPr>
                    </a:p>
                  </a:txBody>
                  <a:tcPr marT="72000" marB="36000" marR="36000" marL="36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100"/>
                        <a:buFont typeface="Arial"/>
                        <a:buNone/>
                      </a:pPr>
                      <a:r>
                        <a:rPr lang="en-GB" sz="900"/>
                        <a:t>Eco-Precinct Update</a:t>
                      </a:r>
                      <a:endParaRPr sz="900"/>
                    </a:p>
                    <a:p>
                      <a:pPr indent="-285750" lvl="0" marL="457200" marR="0" rtl="0" algn="l">
                        <a:lnSpc>
                          <a:spcPct val="115000"/>
                        </a:lnSpc>
                        <a:spcBef>
                          <a:spcPts val="0"/>
                        </a:spcBef>
                        <a:spcAft>
                          <a:spcPts val="0"/>
                        </a:spcAft>
                        <a:buSzPts val="900"/>
                        <a:buChar char="●"/>
                      </a:pPr>
                      <a:r>
                        <a:rPr lang="en-GB" sz="900"/>
                        <a:t>Operations</a:t>
                      </a:r>
                      <a:endParaRPr sz="900"/>
                    </a:p>
                    <a:p>
                      <a:pPr indent="-285750" lvl="0" marL="457200" marR="0" rtl="0" algn="l">
                        <a:lnSpc>
                          <a:spcPct val="115000"/>
                        </a:lnSpc>
                        <a:spcBef>
                          <a:spcPts val="0"/>
                        </a:spcBef>
                        <a:spcAft>
                          <a:spcPts val="0"/>
                        </a:spcAft>
                        <a:buSzPts val="900"/>
                        <a:buChar char="●"/>
                      </a:pPr>
                      <a:r>
                        <a:rPr lang="en-GB" sz="900"/>
                        <a:t>Environmental Compliance Update</a:t>
                      </a:r>
                      <a:endParaRPr sz="900"/>
                    </a:p>
                  </a:txBody>
                  <a:tcPr marT="72000" marB="36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69850">
                <a:tc>
                  <a:txBody>
                    <a:bodyPr/>
                    <a:lstStyle/>
                    <a:p>
                      <a:pPr indent="0" lvl="0" marL="0" marR="0" rtl="0" algn="ctr">
                        <a:lnSpc>
                          <a:spcPct val="115000"/>
                        </a:lnSpc>
                        <a:spcBef>
                          <a:spcPts val="0"/>
                        </a:spcBef>
                        <a:spcAft>
                          <a:spcPts val="0"/>
                        </a:spcAft>
                        <a:buClr>
                          <a:srgbClr val="000000"/>
                        </a:buClr>
                        <a:buSzPts val="1000"/>
                        <a:buFont typeface="Arial"/>
                        <a:buNone/>
                      </a:pPr>
                      <a:r>
                        <a:rPr lang="en-GB" sz="900">
                          <a:latin typeface="Arial Black"/>
                          <a:ea typeface="Arial Black"/>
                          <a:cs typeface="Arial Black"/>
                          <a:sym typeface="Arial Black"/>
                        </a:rPr>
                        <a:t>5</a:t>
                      </a:r>
                      <a:endParaRPr b="0" sz="900" u="none" cap="none" strike="noStrike">
                        <a:solidFill>
                          <a:srgbClr val="000000"/>
                        </a:solidFill>
                        <a:latin typeface="Arial Black"/>
                        <a:ea typeface="Arial Black"/>
                        <a:cs typeface="Arial Black"/>
                        <a:sym typeface="Arial Black"/>
                      </a:endParaRPr>
                    </a:p>
                  </a:txBody>
                  <a:tcPr marT="72000" marB="36000" marR="36000" marL="36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accent6"/>
                        </a:buClr>
                        <a:buSzPts val="1100"/>
                        <a:buFont typeface="Arial"/>
                        <a:buNone/>
                      </a:pPr>
                      <a:r>
                        <a:rPr lang="en-GB" sz="900">
                          <a:solidFill>
                            <a:schemeClr val="accent6"/>
                          </a:solidFill>
                        </a:rPr>
                        <a:t>ARC presentation</a:t>
                      </a:r>
                      <a:endParaRPr sz="900"/>
                    </a:p>
                  </a:txBody>
                  <a:tcPr marT="72000" marB="36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63025">
                <a:tc>
                  <a:txBody>
                    <a:bodyPr/>
                    <a:lstStyle/>
                    <a:p>
                      <a:pPr indent="0" lvl="0" marL="0" marR="0" rtl="0" algn="ctr">
                        <a:lnSpc>
                          <a:spcPct val="115000"/>
                        </a:lnSpc>
                        <a:spcBef>
                          <a:spcPts val="0"/>
                        </a:spcBef>
                        <a:spcAft>
                          <a:spcPts val="0"/>
                        </a:spcAft>
                        <a:buClr>
                          <a:srgbClr val="000000"/>
                        </a:buClr>
                        <a:buSzPts val="1000"/>
                        <a:buFont typeface="Arial"/>
                        <a:buNone/>
                      </a:pPr>
                      <a:r>
                        <a:rPr lang="en-GB" sz="900">
                          <a:latin typeface="Arial Black"/>
                          <a:ea typeface="Arial Black"/>
                          <a:cs typeface="Arial Black"/>
                          <a:sym typeface="Arial Black"/>
                        </a:rPr>
                        <a:t>6</a:t>
                      </a:r>
                      <a:endParaRPr b="0" sz="900" u="none" cap="none" strike="noStrike">
                        <a:solidFill>
                          <a:srgbClr val="000000"/>
                        </a:solidFill>
                        <a:latin typeface="Arial Black"/>
                        <a:ea typeface="Arial Black"/>
                        <a:cs typeface="Arial Black"/>
                        <a:sym typeface="Arial Black"/>
                      </a:endParaRPr>
                    </a:p>
                  </a:txBody>
                  <a:tcPr marT="72000" marB="36000" marR="36000" marL="36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rPr lang="en-GB" sz="900">
                          <a:solidFill>
                            <a:schemeClr val="accent6"/>
                          </a:solidFill>
                        </a:rPr>
                        <a:t>Veolia’s response to latest EPA water monitoring results</a:t>
                      </a:r>
                      <a:endParaRPr sz="900"/>
                    </a:p>
                  </a:txBody>
                  <a:tcPr marT="72000" marB="36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54250">
                <a:tc>
                  <a:txBody>
                    <a:bodyPr/>
                    <a:lstStyle/>
                    <a:p>
                      <a:pPr indent="0" lvl="0" marL="0" rtl="0" algn="ctr">
                        <a:lnSpc>
                          <a:spcPct val="115000"/>
                        </a:lnSpc>
                        <a:spcBef>
                          <a:spcPts val="0"/>
                        </a:spcBef>
                        <a:spcAft>
                          <a:spcPts val="0"/>
                        </a:spcAft>
                        <a:buNone/>
                      </a:pPr>
                      <a:r>
                        <a:rPr lang="en-GB" sz="900">
                          <a:solidFill>
                            <a:schemeClr val="accent6"/>
                          </a:solidFill>
                          <a:latin typeface="Arial Black"/>
                          <a:ea typeface="Arial Black"/>
                          <a:cs typeface="Arial Black"/>
                          <a:sym typeface="Arial Black"/>
                        </a:rPr>
                        <a:t>7</a:t>
                      </a:r>
                      <a:endParaRPr sz="900">
                        <a:solidFill>
                          <a:schemeClr val="accent6"/>
                        </a:solidFill>
                        <a:latin typeface="Arial Black"/>
                        <a:ea typeface="Arial Black"/>
                        <a:cs typeface="Arial Black"/>
                        <a:sym typeface="Arial Black"/>
                      </a:endParaRPr>
                    </a:p>
                  </a:txBody>
                  <a:tcPr marT="72000" marB="36000" marR="36000" marL="36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GB" sz="900"/>
                        <a:t>Any other business </a:t>
                      </a:r>
                      <a:endParaRPr sz="900"/>
                    </a:p>
                    <a:p>
                      <a:pPr indent="0" lvl="0" marL="0" marR="0" rtl="0" algn="l">
                        <a:lnSpc>
                          <a:spcPct val="115000"/>
                        </a:lnSpc>
                        <a:spcBef>
                          <a:spcPts val="0"/>
                        </a:spcBef>
                        <a:spcAft>
                          <a:spcPts val="0"/>
                        </a:spcAft>
                        <a:buNone/>
                      </a:pPr>
                      <a:r>
                        <a:rPr lang="en-GB" sz="900"/>
                        <a:t>● Date for next meeting</a:t>
                      </a:r>
                      <a:endParaRPr sz="900"/>
                    </a:p>
                  </a:txBody>
                  <a:tcPr marT="72000" marB="36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758125">
                <a:tc>
                  <a:txBody>
                    <a:bodyPr/>
                    <a:lstStyle/>
                    <a:p>
                      <a:pPr indent="0" lvl="0" marL="0" rtl="0" algn="ctr">
                        <a:lnSpc>
                          <a:spcPct val="115000"/>
                        </a:lnSpc>
                        <a:spcBef>
                          <a:spcPts val="0"/>
                        </a:spcBef>
                        <a:spcAft>
                          <a:spcPts val="0"/>
                        </a:spcAft>
                        <a:buClr>
                          <a:schemeClr val="accent6"/>
                        </a:buClr>
                        <a:buSzPts val="1000"/>
                        <a:buFont typeface="Arial"/>
                        <a:buNone/>
                      </a:pPr>
                      <a:r>
                        <a:rPr lang="en-GB" sz="900">
                          <a:solidFill>
                            <a:schemeClr val="accent6"/>
                          </a:solidFill>
                          <a:latin typeface="Arial Black"/>
                          <a:ea typeface="Arial Black"/>
                          <a:cs typeface="Arial Black"/>
                          <a:sym typeface="Arial Black"/>
                        </a:rPr>
                        <a:t>8</a:t>
                      </a:r>
                      <a:endParaRPr b="0" sz="900">
                        <a:solidFill>
                          <a:srgbClr val="000000"/>
                        </a:solidFill>
                        <a:latin typeface="Arial Black"/>
                        <a:ea typeface="Arial Black"/>
                        <a:cs typeface="Arial Black"/>
                        <a:sym typeface="Arial Black"/>
                      </a:endParaRPr>
                    </a:p>
                  </a:txBody>
                  <a:tcPr marT="72000" marB="36000" marR="36000" marL="36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en-GB" sz="900"/>
                        <a:t>Meeting Close</a:t>
                      </a:r>
                      <a:endParaRPr sz="900"/>
                    </a:p>
                  </a:txBody>
                  <a:tcPr marT="72000" marB="36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53"/>
          <p:cNvSpPr txBox="1"/>
          <p:nvPr>
            <p:ph type="title"/>
          </p:nvPr>
        </p:nvSpPr>
        <p:spPr>
          <a:xfrm>
            <a:off x="504000" y="360000"/>
            <a:ext cx="5025600" cy="769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rgbClr val="002D62"/>
                </a:solidFill>
              </a:rPr>
              <a:t>CLC</a:t>
            </a:r>
            <a:br>
              <a:rPr lang="en-GB">
                <a:solidFill>
                  <a:srgbClr val="002D62"/>
                </a:solidFill>
              </a:rPr>
            </a:br>
            <a:r>
              <a:rPr lang="en-GB">
                <a:solidFill>
                  <a:srgbClr val="FF0000"/>
                </a:solidFill>
              </a:rPr>
              <a:t>NEW ACTIONS</a:t>
            </a:r>
            <a:endParaRPr>
              <a:solidFill>
                <a:srgbClr val="FF0000"/>
              </a:solidFill>
            </a:endParaRPr>
          </a:p>
        </p:txBody>
      </p:sp>
      <p:graphicFrame>
        <p:nvGraphicFramePr>
          <p:cNvPr id="373" name="Google Shape;373;p53"/>
          <p:cNvGraphicFramePr/>
          <p:nvPr/>
        </p:nvGraphicFramePr>
        <p:xfrm>
          <a:off x="504000" y="1600200"/>
          <a:ext cx="3000000" cy="3000000"/>
        </p:xfrm>
        <a:graphic>
          <a:graphicData uri="http://schemas.openxmlformats.org/drawingml/2006/table">
            <a:tbl>
              <a:tblPr>
                <a:noFill/>
                <a:tableStyleId>{74299510-7CAC-42B9-9A6F-B88DDE87E13E}</a:tableStyleId>
              </a:tblPr>
              <a:tblGrid>
                <a:gridCol w="2440950"/>
                <a:gridCol w="3755675"/>
                <a:gridCol w="1817075"/>
              </a:tblGrid>
              <a:tr h="331800">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ACTION</a:t>
                      </a:r>
                      <a:endParaRPr sz="1100" u="none" cap="none" strike="noStrike">
                        <a:solidFill>
                          <a:schemeClr val="lt1"/>
                        </a:solidFill>
                        <a:latin typeface="Arial Black"/>
                        <a:ea typeface="Arial Black"/>
                        <a:cs typeface="Arial Black"/>
                        <a:sym typeface="Arial Black"/>
                      </a:endParaRPr>
                    </a:p>
                  </a:txBody>
                  <a:tcPr marT="72000" marB="36000" marR="0" marL="72000" anchor="ctr">
                    <a:lnL cap="flat" cmpd="sng" w="9525">
                      <a:solidFill>
                        <a:srgbClr val="D9D9D9">
                          <a:alpha val="0"/>
                        </a:srgbClr>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STATUS</a:t>
                      </a:r>
                      <a:endParaRPr b="0" sz="1100" u="none" cap="none" strike="noStrike">
                        <a:solidFill>
                          <a:schemeClr val="lt1"/>
                        </a:solidFill>
                        <a:latin typeface="Arial Black"/>
                        <a:ea typeface="Arial Black"/>
                        <a:cs typeface="Arial Black"/>
                        <a:sym typeface="Arial Black"/>
                      </a:endParaRPr>
                    </a:p>
                  </a:txBody>
                  <a:tcPr marT="72000" marB="36000" marR="50800" marL="72000"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c>
                  <a:txBody>
                    <a:bodyPr/>
                    <a:lstStyle/>
                    <a:p>
                      <a:pPr indent="0" lvl="0" marL="0" rtl="0" algn="ctr">
                        <a:spcBef>
                          <a:spcPts val="0"/>
                        </a:spcBef>
                        <a:spcAft>
                          <a:spcPts val="0"/>
                        </a:spcAft>
                        <a:buNone/>
                      </a:pPr>
                      <a:r>
                        <a:rPr lang="en-GB" sz="1100">
                          <a:solidFill>
                            <a:schemeClr val="lt1"/>
                          </a:solidFill>
                          <a:latin typeface="Arial Black"/>
                          <a:ea typeface="Arial Black"/>
                          <a:cs typeface="Arial Black"/>
                          <a:sym typeface="Arial Black"/>
                        </a:rPr>
                        <a:t>COMPLETION DATE</a:t>
                      </a:r>
                      <a:endParaRPr b="0" sz="1100">
                        <a:solidFill>
                          <a:schemeClr val="lt1"/>
                        </a:solidFill>
                        <a:latin typeface="Arial Black"/>
                        <a:ea typeface="Arial Black"/>
                        <a:cs typeface="Arial Black"/>
                        <a:sym typeface="Arial Black"/>
                      </a:endParaRPr>
                    </a:p>
                  </a:txBody>
                  <a:tcPr marT="72000" marB="36000" marR="72000" marL="72000" anchor="ctr">
                    <a:lnL cap="flat" cmpd="sng" w="9525">
                      <a:solidFill>
                        <a:schemeClr val="lt1"/>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alpha val="0"/>
                        </a:srgbClr>
                      </a:solidFill>
                      <a:prstDash val="solid"/>
                      <a:round/>
                      <a:headEnd len="sm" w="sm" type="none"/>
                      <a:tailEnd len="sm" w="sm" type="none"/>
                    </a:lnT>
                    <a:lnB cap="flat" cmpd="sng" w="9525">
                      <a:solidFill>
                        <a:srgbClr val="D9D9D9"/>
                      </a:solidFill>
                      <a:prstDash val="solid"/>
                      <a:round/>
                      <a:headEnd len="sm" w="sm" type="none"/>
                      <a:tailEnd len="sm" w="sm" type="none"/>
                    </a:lnB>
                    <a:solidFill>
                      <a:srgbClr val="05C3DD"/>
                    </a:solidFill>
                  </a:tcPr>
                </a:tc>
              </a:tr>
              <a:tr h="292100">
                <a:tc>
                  <a:txBody>
                    <a:bodyPr/>
                    <a:lstStyle/>
                    <a:p>
                      <a:pPr indent="-243499" lvl="0" marL="251999" rtl="0" algn="l">
                        <a:lnSpc>
                          <a:spcPct val="115000"/>
                        </a:lnSpc>
                        <a:spcBef>
                          <a:spcPts val="0"/>
                        </a:spcBef>
                        <a:spcAft>
                          <a:spcPts val="600"/>
                        </a:spcAft>
                        <a:buClr>
                          <a:srgbClr val="05C3DD"/>
                        </a:buClr>
                        <a:buSzPts val="1000"/>
                        <a:buChar char="●"/>
                      </a:pPr>
                      <a:r>
                        <a:rPr lang="en-GB" sz="1000">
                          <a:solidFill>
                            <a:srgbClr val="002D62"/>
                          </a:solidFill>
                        </a:rPr>
                        <a:t>INSERT TEXT</a:t>
                      </a:r>
                      <a:endParaRPr sz="1000">
                        <a:latin typeface="Arial Black"/>
                        <a:ea typeface="Arial Black"/>
                        <a:cs typeface="Arial Black"/>
                        <a:sym typeface="Arial Black"/>
                      </a:endParaRPr>
                    </a:p>
                  </a:txBody>
                  <a:tcPr marT="108000" marB="108000" marR="36000" marL="72000">
                    <a:lnL cap="flat" cmpd="sng" w="9525">
                      <a:solidFill>
                        <a:srgbClr val="D9D9D9">
                          <a:alpha val="0"/>
                        </a:srgbClr>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lnSpc>
                          <a:spcPct val="115000"/>
                        </a:lnSpc>
                        <a:spcBef>
                          <a:spcPts val="0"/>
                        </a:spcBef>
                        <a:spcAft>
                          <a:spcPts val="600"/>
                        </a:spcAft>
                        <a:buClr>
                          <a:schemeClr val="accent6"/>
                        </a:buClr>
                        <a:buSzPts val="1100"/>
                        <a:buFont typeface="Arial"/>
                        <a:buNone/>
                      </a:pPr>
                      <a:r>
                        <a:rPr lang="en-GB" sz="1000">
                          <a:solidFill>
                            <a:srgbClr val="002D62"/>
                          </a:solidFill>
                        </a:rPr>
                        <a:t>Insert text</a:t>
                      </a:r>
                      <a:endParaRPr b="1" sz="1000">
                        <a:solidFill>
                          <a:schemeClr val="accent6"/>
                        </a:solidFill>
                      </a:endParaRPr>
                    </a:p>
                  </a:txBody>
                  <a:tcPr marT="108000" marB="108000" marR="36000" marL="72000">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lnSpc>
                          <a:spcPct val="115000"/>
                        </a:lnSpc>
                        <a:spcBef>
                          <a:spcPts val="0"/>
                        </a:spcBef>
                        <a:spcAft>
                          <a:spcPts val="600"/>
                        </a:spcAft>
                        <a:buNone/>
                      </a:pPr>
                      <a:r>
                        <a:rPr lang="en-GB" sz="1000">
                          <a:solidFill>
                            <a:srgbClr val="002D62"/>
                          </a:solidFill>
                        </a:rPr>
                        <a:t>Insert tex</a:t>
                      </a:r>
                      <a:endParaRPr b="1" sz="1000">
                        <a:solidFill>
                          <a:schemeClr val="accent6"/>
                        </a:solidFill>
                        <a:highlight>
                          <a:srgbClr val="FDF514"/>
                        </a:highlight>
                      </a:endParaRPr>
                    </a:p>
                  </a:txBody>
                  <a:tcPr marT="108000" marB="108000" marR="36000" marL="36000">
                    <a:lnL cap="flat" cmpd="sng" w="9525">
                      <a:solidFill>
                        <a:srgbClr val="D9D9D9"/>
                      </a:solidFill>
                      <a:prstDash val="solid"/>
                      <a:round/>
                      <a:headEnd len="sm" w="sm" type="none"/>
                      <a:tailEnd len="sm" w="sm" type="none"/>
                    </a:lnL>
                    <a:lnR cap="flat" cmpd="sng" w="9525">
                      <a:solidFill>
                        <a:srgbClr val="D9D9D9">
                          <a:alpha val="0"/>
                        </a:srgbClr>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4"/>
          <p:cNvSpPr txBox="1"/>
          <p:nvPr/>
        </p:nvSpPr>
        <p:spPr>
          <a:xfrm>
            <a:off x="574075" y="637350"/>
            <a:ext cx="3976800" cy="1696200"/>
          </a:xfrm>
          <a:prstGeom prst="rect">
            <a:avLst/>
          </a:prstGeom>
          <a:noFill/>
          <a:ln>
            <a:noFill/>
          </a:ln>
        </p:spPr>
        <p:txBody>
          <a:bodyPr anchorCtr="0" anchor="t" bIns="0" lIns="0" spcFirstLastPara="1" rIns="0" wrap="square" tIns="0">
            <a:spAutoFit/>
          </a:bodyPr>
          <a:lstStyle/>
          <a:p>
            <a:pPr indent="0" lvl="0" marL="0" rtl="0" algn="ctr">
              <a:lnSpc>
                <a:spcPct val="80000"/>
              </a:lnSpc>
              <a:spcBef>
                <a:spcPts val="0"/>
              </a:spcBef>
              <a:spcAft>
                <a:spcPts val="0"/>
              </a:spcAft>
              <a:buNone/>
            </a:pPr>
            <a:r>
              <a:rPr b="1" lang="en-GB" sz="4000">
                <a:solidFill>
                  <a:srgbClr val="FFFFFF"/>
                </a:solidFill>
                <a:latin typeface="Arial Black"/>
                <a:ea typeface="Arial Black"/>
                <a:cs typeface="Arial Black"/>
                <a:sym typeface="Arial Black"/>
              </a:rPr>
              <a:t>NEXT MEETING</a:t>
            </a:r>
            <a:r>
              <a:rPr b="1" lang="en-GB" sz="3300">
                <a:solidFill>
                  <a:srgbClr val="FFFFFF"/>
                </a:solidFill>
                <a:latin typeface="Arial Black"/>
                <a:ea typeface="Arial Black"/>
                <a:cs typeface="Arial Black"/>
                <a:sym typeface="Arial Black"/>
              </a:rPr>
              <a:t> </a:t>
            </a:r>
            <a:endParaRPr b="1" sz="3300">
              <a:solidFill>
                <a:srgbClr val="FFFFFF"/>
              </a:solidFill>
              <a:latin typeface="Arial Black"/>
              <a:ea typeface="Arial Black"/>
              <a:cs typeface="Arial Black"/>
              <a:sym typeface="Arial Black"/>
            </a:endParaRPr>
          </a:p>
          <a:p>
            <a:pPr indent="0" lvl="0" marL="0" rtl="0" algn="ctr">
              <a:lnSpc>
                <a:spcPct val="115000"/>
              </a:lnSpc>
              <a:spcBef>
                <a:spcPts val="0"/>
              </a:spcBef>
              <a:spcAft>
                <a:spcPts val="0"/>
              </a:spcAft>
              <a:buNone/>
            </a:pPr>
            <a:r>
              <a:rPr lang="en-GB">
                <a:solidFill>
                  <a:srgbClr val="002D62"/>
                </a:solidFill>
                <a:latin typeface="Arial Black"/>
                <a:ea typeface="Arial Black"/>
                <a:cs typeface="Arial Black"/>
                <a:sym typeface="Arial Black"/>
              </a:rPr>
              <a:t>The next Community Liaison Meeting will be held at the Woodlawn Eco-Precinct Office - TBC agreed.</a:t>
            </a:r>
            <a:endParaRPr sz="4000">
              <a:solidFill>
                <a:srgbClr val="002D62"/>
              </a:solidFill>
              <a:latin typeface="Arial Black"/>
              <a:ea typeface="Arial Black"/>
              <a:cs typeface="Arial Black"/>
              <a:sym typeface="Arial Black"/>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5"/>
          <p:cNvSpPr txBox="1"/>
          <p:nvPr>
            <p:ph type="title"/>
          </p:nvPr>
        </p:nvSpPr>
        <p:spPr>
          <a:xfrm>
            <a:off x="497375" y="1823700"/>
            <a:ext cx="5228100" cy="14961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accent6"/>
              </a:buClr>
              <a:buSzPts val="1100"/>
              <a:buFont typeface="Arial"/>
              <a:buNone/>
            </a:pPr>
            <a:r>
              <a:rPr b="0" lang="en-GB" sz="3600"/>
              <a:t>VISION FOR WOODLAWN appendix 1</a:t>
            </a:r>
            <a:endParaRPr b="0" sz="3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txBox="1"/>
          <p:nvPr>
            <p:ph type="title"/>
          </p:nvPr>
        </p:nvSpPr>
        <p:spPr>
          <a:xfrm>
            <a:off x="497375" y="1823700"/>
            <a:ext cx="6193200" cy="1496100"/>
          </a:xfrm>
          <a:prstGeom prst="rect">
            <a:avLst/>
          </a:prstGeom>
          <a:noFill/>
          <a:ln>
            <a:noFill/>
          </a:ln>
        </p:spPr>
        <p:txBody>
          <a:bodyPr anchorCtr="0" anchor="ctr" bIns="0" lIns="0" spcFirstLastPara="1" rIns="0" wrap="square" tIns="0">
            <a:spAutoFit/>
          </a:bodyPr>
          <a:lstStyle/>
          <a:p>
            <a:pPr indent="0" lvl="0" marL="0" marR="0" rtl="0" algn="l">
              <a:lnSpc>
                <a:spcPct val="90000"/>
              </a:lnSpc>
              <a:spcBef>
                <a:spcPts val="0"/>
              </a:spcBef>
              <a:spcAft>
                <a:spcPts val="0"/>
              </a:spcAft>
              <a:buClr>
                <a:srgbClr val="000000"/>
              </a:buClr>
              <a:buSzPts val="3300"/>
              <a:buFont typeface="Arial"/>
              <a:buNone/>
            </a:pPr>
            <a:r>
              <a:rPr b="0" lang="en-GB" sz="3600"/>
              <a:t>INTRODUCTION </a:t>
            </a:r>
            <a:br>
              <a:rPr b="0" lang="en-GB" sz="3600"/>
            </a:br>
            <a:r>
              <a:rPr b="0" lang="en-GB" sz="3600"/>
              <a:t>AND</a:t>
            </a:r>
            <a:r>
              <a:rPr b="0" lang="en-GB" sz="3600">
                <a:latin typeface="Arial"/>
                <a:ea typeface="Arial"/>
                <a:cs typeface="Arial"/>
                <a:sym typeface="Arial"/>
              </a:rPr>
              <a:t> </a:t>
            </a:r>
            <a:r>
              <a:rPr b="0" lang="en-GB" sz="3600"/>
              <a:t>WELCOME</a:t>
            </a:r>
            <a:endParaRPr b="0" sz="3600">
              <a:latin typeface="Arial"/>
              <a:ea typeface="Arial"/>
              <a:cs typeface="Arial"/>
              <a:sym typeface="Arial"/>
            </a:endParaRPr>
          </a:p>
          <a:p>
            <a:pPr indent="0" lvl="0" marL="0" marR="0" rtl="0" algn="l">
              <a:lnSpc>
                <a:spcPct val="90000"/>
              </a:lnSpc>
              <a:spcBef>
                <a:spcPts val="0"/>
              </a:spcBef>
              <a:spcAft>
                <a:spcPts val="0"/>
              </a:spcAft>
              <a:buClr>
                <a:srgbClr val="000000"/>
              </a:buClr>
              <a:buSzPts val="1300"/>
              <a:buFont typeface="Arial"/>
              <a:buNone/>
            </a:pPr>
            <a:r>
              <a:t/>
            </a:r>
            <a:endParaRPr b="0" i="1" sz="3600">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graphicFrame>
        <p:nvGraphicFramePr>
          <p:cNvPr id="162" name="Google Shape;162;p28"/>
          <p:cNvGraphicFramePr/>
          <p:nvPr/>
        </p:nvGraphicFramePr>
        <p:xfrm>
          <a:off x="503975" y="932000"/>
          <a:ext cx="3000000" cy="3000000"/>
        </p:xfrm>
        <a:graphic>
          <a:graphicData uri="http://schemas.openxmlformats.org/drawingml/2006/table">
            <a:tbl>
              <a:tblPr>
                <a:noFill/>
                <a:tableStyleId>{74299510-7CAC-42B9-9A6F-B88DDE87E13E}</a:tableStyleId>
              </a:tblPr>
              <a:tblGrid>
                <a:gridCol w="863525"/>
                <a:gridCol w="4112425"/>
                <a:gridCol w="891250"/>
                <a:gridCol w="1955725"/>
              </a:tblGrid>
              <a:tr h="285750">
                <a:tc>
                  <a:txBody>
                    <a:bodyPr/>
                    <a:lstStyle/>
                    <a:p>
                      <a:pPr indent="0" lvl="0" marL="0" rtl="0" algn="l">
                        <a:lnSpc>
                          <a:spcPct val="115000"/>
                        </a:lnSpc>
                        <a:spcBef>
                          <a:spcPts val="0"/>
                        </a:spcBef>
                        <a:spcAft>
                          <a:spcPts val="0"/>
                        </a:spcAft>
                        <a:buClr>
                          <a:schemeClr val="accent6"/>
                        </a:buClr>
                        <a:buSzPts val="1100"/>
                        <a:buFont typeface="Arial"/>
                        <a:buNone/>
                      </a:pPr>
                      <a:r>
                        <a:rPr lang="en-GB" sz="1000">
                          <a:solidFill>
                            <a:schemeClr val="lt1"/>
                          </a:solidFill>
                          <a:latin typeface="Arial Black"/>
                          <a:ea typeface="Arial Black"/>
                          <a:cs typeface="Arial Black"/>
                          <a:sym typeface="Arial Black"/>
                        </a:rPr>
                        <a:t>DATE</a:t>
                      </a:r>
                      <a:endParaRPr>
                        <a:solidFill>
                          <a:schemeClr val="lt1"/>
                        </a:solidFill>
                        <a:latin typeface="Arial Black"/>
                        <a:ea typeface="Arial Black"/>
                        <a:cs typeface="Arial Black"/>
                        <a:sym typeface="Arial Black"/>
                      </a:endParaRPr>
                    </a:p>
                  </a:txBody>
                  <a:tcPr marT="72000" marB="36000" marR="36000" marL="72000">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alpha val="0"/>
                        </a:srgbClr>
                      </a:solidFill>
                      <a:prstDash val="solid"/>
                      <a:round/>
                      <a:headEnd len="sm" w="sm" type="none"/>
                      <a:tailEnd len="sm" w="sm" type="none"/>
                    </a:lnT>
                    <a:lnB cap="flat" cmpd="sng" w="9525">
                      <a:solidFill>
                        <a:schemeClr val="lt1"/>
                      </a:solidFill>
                      <a:prstDash val="solid"/>
                      <a:round/>
                      <a:headEnd len="sm" w="sm" type="none"/>
                      <a:tailEnd len="sm" w="sm" type="none"/>
                    </a:lnB>
                    <a:solidFill>
                      <a:srgbClr val="05C3DD"/>
                    </a:solidFill>
                  </a:tcPr>
                </a:tc>
                <a:tc>
                  <a:txBody>
                    <a:bodyPr/>
                    <a:lstStyle/>
                    <a:p>
                      <a:pPr indent="0" lvl="0" marL="0" rtl="0" algn="l">
                        <a:lnSpc>
                          <a:spcPct val="115000"/>
                        </a:lnSpc>
                        <a:spcBef>
                          <a:spcPts val="0"/>
                        </a:spcBef>
                        <a:spcAft>
                          <a:spcPts val="0"/>
                        </a:spcAft>
                        <a:buNone/>
                      </a:pPr>
                      <a:r>
                        <a:rPr lang="en-GB" sz="1000">
                          <a:solidFill>
                            <a:schemeClr val="accent6"/>
                          </a:solidFill>
                        </a:rPr>
                        <a:t>Thursday 3rd July 2025</a:t>
                      </a:r>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accent6"/>
                        </a:buClr>
                        <a:buSzPts val="1100"/>
                        <a:buFont typeface="Arial"/>
                        <a:buNone/>
                      </a:pPr>
                      <a:r>
                        <a:rPr b="1" lang="en-GB" sz="1000">
                          <a:solidFill>
                            <a:schemeClr val="accent6"/>
                          </a:solidFill>
                        </a:rPr>
                        <a:t>Time</a:t>
                      </a:r>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accent6"/>
                        </a:buClr>
                        <a:buSzPts val="1100"/>
                        <a:buFont typeface="Arial"/>
                        <a:buNone/>
                      </a:pPr>
                      <a:r>
                        <a:rPr lang="en-GB" sz="1000">
                          <a:solidFill>
                            <a:schemeClr val="accent6"/>
                          </a:solidFill>
                        </a:rPr>
                        <a:t>5:00pm to 7.00pm</a:t>
                      </a:r>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60350">
                <a:tc>
                  <a:txBody>
                    <a:bodyPr/>
                    <a:lstStyle/>
                    <a:p>
                      <a:pPr indent="0" lvl="0" marL="0" rtl="0" algn="l">
                        <a:lnSpc>
                          <a:spcPct val="115000"/>
                        </a:lnSpc>
                        <a:spcBef>
                          <a:spcPts val="0"/>
                        </a:spcBef>
                        <a:spcAft>
                          <a:spcPts val="0"/>
                        </a:spcAft>
                        <a:buClr>
                          <a:schemeClr val="accent6"/>
                        </a:buClr>
                        <a:buSzPts val="1100"/>
                        <a:buFont typeface="Arial"/>
                        <a:buNone/>
                      </a:pPr>
                      <a:r>
                        <a:rPr lang="en-GB" sz="1000">
                          <a:solidFill>
                            <a:schemeClr val="lt1"/>
                          </a:solidFill>
                          <a:latin typeface="Arial Black"/>
                          <a:ea typeface="Arial Black"/>
                          <a:cs typeface="Arial Black"/>
                          <a:sym typeface="Arial Black"/>
                        </a:rPr>
                        <a:t>LOCATION</a:t>
                      </a:r>
                      <a:endParaRPr>
                        <a:solidFill>
                          <a:schemeClr val="lt1"/>
                        </a:solidFill>
                        <a:latin typeface="Arial Black"/>
                        <a:ea typeface="Arial Black"/>
                        <a:cs typeface="Arial Black"/>
                        <a:sym typeface="Arial Black"/>
                      </a:endParaRPr>
                    </a:p>
                  </a:txBody>
                  <a:tcPr marT="72000" marB="36000" marR="36000" marL="72000">
                    <a:lnL cap="flat" cmpd="sng" w="9525">
                      <a:solidFill>
                        <a:srgbClr val="CCCCCC">
                          <a:alpha val="0"/>
                        </a:srgbClr>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CCCCCC">
                          <a:alpha val="0"/>
                        </a:srgbClr>
                      </a:solidFill>
                      <a:prstDash val="solid"/>
                      <a:round/>
                      <a:headEnd len="sm" w="sm" type="none"/>
                      <a:tailEnd len="sm" w="sm" type="none"/>
                    </a:lnB>
                    <a:solidFill>
                      <a:srgbClr val="05C3DD"/>
                    </a:solidFill>
                  </a:tcPr>
                </a:tc>
                <a:tc gridSpan="3">
                  <a:txBody>
                    <a:bodyPr/>
                    <a:lstStyle/>
                    <a:p>
                      <a:pPr indent="0" lvl="0" marL="0" rtl="0" algn="l">
                        <a:lnSpc>
                          <a:spcPct val="115000"/>
                        </a:lnSpc>
                        <a:spcBef>
                          <a:spcPts val="0"/>
                        </a:spcBef>
                        <a:spcAft>
                          <a:spcPts val="0"/>
                        </a:spcAft>
                        <a:buNone/>
                      </a:pPr>
                      <a:r>
                        <a:rPr lang="en-GB" sz="1000">
                          <a:solidFill>
                            <a:schemeClr val="accent6"/>
                          </a:solidFill>
                        </a:rPr>
                        <a:t>Woodlawn Conference Room 619 Collector Road, Tarago                       Inv = Invited Guest</a:t>
                      </a:r>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alpha val="0"/>
                        </a:srgbClr>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hMerge="1"/>
                <a:tc hMerge="1"/>
              </a:tr>
            </a:tbl>
          </a:graphicData>
        </a:graphic>
      </p:graphicFrame>
      <p:graphicFrame>
        <p:nvGraphicFramePr>
          <p:cNvPr id="163" name="Google Shape;163;p28"/>
          <p:cNvGraphicFramePr/>
          <p:nvPr/>
        </p:nvGraphicFramePr>
        <p:xfrm>
          <a:off x="504000" y="1688950"/>
          <a:ext cx="3000000" cy="3000000"/>
        </p:xfrm>
        <a:graphic>
          <a:graphicData uri="http://schemas.openxmlformats.org/drawingml/2006/table">
            <a:tbl>
              <a:tblPr>
                <a:noFill/>
                <a:tableStyleId>{74299510-7CAC-42B9-9A6F-B88DDE87E13E}</a:tableStyleId>
              </a:tblPr>
              <a:tblGrid>
                <a:gridCol w="2690825"/>
                <a:gridCol w="922825"/>
                <a:gridCol w="3383800"/>
                <a:gridCol w="825475"/>
              </a:tblGrid>
              <a:tr h="252050">
                <a:tc>
                  <a:txBody>
                    <a:bodyPr/>
                    <a:lstStyle/>
                    <a:p>
                      <a:pPr indent="0" lvl="0" marL="0" rtl="0" algn="l">
                        <a:lnSpc>
                          <a:spcPct val="100000"/>
                        </a:lnSpc>
                        <a:spcBef>
                          <a:spcPts val="0"/>
                        </a:spcBef>
                        <a:spcAft>
                          <a:spcPts val="0"/>
                        </a:spcAft>
                        <a:buNone/>
                      </a:pPr>
                      <a:r>
                        <a:rPr lang="en-GB" sz="1000">
                          <a:solidFill>
                            <a:schemeClr val="lt1"/>
                          </a:solidFill>
                          <a:latin typeface="Arial Black"/>
                          <a:ea typeface="Arial Black"/>
                          <a:cs typeface="Arial Black"/>
                          <a:sym typeface="Arial Black"/>
                        </a:rPr>
                        <a:t>NAME</a:t>
                      </a:r>
                      <a:endParaRPr sz="1000">
                        <a:solidFill>
                          <a:schemeClr val="lt1"/>
                        </a:solidFill>
                        <a:latin typeface="Arial Black"/>
                        <a:ea typeface="Arial Black"/>
                        <a:cs typeface="Arial Black"/>
                        <a:sym typeface="Arial Black"/>
                      </a:endParaRPr>
                    </a:p>
                  </a:txBody>
                  <a:tcPr marT="72000" marB="36000" marR="36000" marL="72000">
                    <a:lnL cap="flat" cmpd="sng" w="9525">
                      <a:solidFill>
                        <a:srgbClr val="9E9E9E"/>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CCCCCC"/>
                      </a:solidFill>
                      <a:prstDash val="solid"/>
                      <a:round/>
                      <a:headEnd len="sm" w="sm" type="none"/>
                      <a:tailEnd len="sm" w="sm" type="none"/>
                    </a:lnB>
                    <a:solidFill>
                      <a:srgbClr val="05C3DD"/>
                    </a:solidFill>
                  </a:tcPr>
                </a:tc>
                <a:tc>
                  <a:txBody>
                    <a:bodyPr/>
                    <a:lstStyle/>
                    <a:p>
                      <a:pPr indent="0" lvl="0" marL="0" rtl="0" algn="ctr">
                        <a:lnSpc>
                          <a:spcPct val="100000"/>
                        </a:lnSpc>
                        <a:spcBef>
                          <a:spcPts val="0"/>
                        </a:spcBef>
                        <a:spcAft>
                          <a:spcPts val="0"/>
                        </a:spcAft>
                        <a:buNone/>
                      </a:pPr>
                      <a:r>
                        <a:rPr lang="en-GB" sz="1000">
                          <a:solidFill>
                            <a:schemeClr val="lt1"/>
                          </a:solidFill>
                          <a:latin typeface="Arial Black"/>
                          <a:ea typeface="Arial Black"/>
                          <a:cs typeface="Arial Black"/>
                          <a:sym typeface="Arial Black"/>
                        </a:rPr>
                        <a:t>PRESENT</a:t>
                      </a:r>
                      <a:endParaRPr sz="1000">
                        <a:solidFill>
                          <a:schemeClr val="lt1"/>
                        </a:solidFill>
                        <a:latin typeface="Arial Black"/>
                        <a:ea typeface="Arial Black"/>
                        <a:cs typeface="Arial Black"/>
                        <a:sym typeface="Arial Black"/>
                      </a:endParaRPr>
                    </a:p>
                  </a:txBody>
                  <a:tcPr marT="72000" marB="36000" marR="36000" marL="72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CCCCCC"/>
                      </a:solidFill>
                      <a:prstDash val="solid"/>
                      <a:round/>
                      <a:headEnd len="sm" w="sm" type="none"/>
                      <a:tailEnd len="sm" w="sm" type="none"/>
                    </a:lnB>
                    <a:solidFill>
                      <a:srgbClr val="05C3DD"/>
                    </a:solidFill>
                  </a:tcPr>
                </a:tc>
                <a:tc>
                  <a:txBody>
                    <a:bodyPr/>
                    <a:lstStyle/>
                    <a:p>
                      <a:pPr indent="0" lvl="0" marL="0" rtl="0" algn="l">
                        <a:lnSpc>
                          <a:spcPct val="100000"/>
                        </a:lnSpc>
                        <a:spcBef>
                          <a:spcPts val="0"/>
                        </a:spcBef>
                        <a:spcAft>
                          <a:spcPts val="0"/>
                        </a:spcAft>
                        <a:buNone/>
                      </a:pPr>
                      <a:r>
                        <a:rPr lang="en-GB" sz="1000">
                          <a:solidFill>
                            <a:schemeClr val="lt1"/>
                          </a:solidFill>
                          <a:latin typeface="Arial Black"/>
                          <a:ea typeface="Arial Black"/>
                          <a:cs typeface="Arial Black"/>
                          <a:sym typeface="Arial Black"/>
                        </a:rPr>
                        <a:t>NAME</a:t>
                      </a:r>
                      <a:endParaRPr sz="1000">
                        <a:solidFill>
                          <a:schemeClr val="lt1"/>
                        </a:solidFill>
                        <a:latin typeface="Arial Black"/>
                        <a:ea typeface="Arial Black"/>
                        <a:cs typeface="Arial Black"/>
                        <a:sym typeface="Arial Black"/>
                      </a:endParaRPr>
                    </a:p>
                  </a:txBody>
                  <a:tcPr marT="72000" marB="36000" marR="36000" marL="720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CCCCCC"/>
                      </a:solidFill>
                      <a:prstDash val="solid"/>
                      <a:round/>
                      <a:headEnd len="sm" w="sm" type="none"/>
                      <a:tailEnd len="sm" w="sm" type="none"/>
                    </a:lnB>
                    <a:solidFill>
                      <a:srgbClr val="05C3DD"/>
                    </a:solidFill>
                  </a:tcPr>
                </a:tc>
                <a:tc>
                  <a:txBody>
                    <a:bodyPr/>
                    <a:lstStyle/>
                    <a:p>
                      <a:pPr indent="0" lvl="0" marL="0" rtl="0" algn="ctr">
                        <a:lnSpc>
                          <a:spcPct val="100000"/>
                        </a:lnSpc>
                        <a:spcBef>
                          <a:spcPts val="0"/>
                        </a:spcBef>
                        <a:spcAft>
                          <a:spcPts val="0"/>
                        </a:spcAft>
                        <a:buClr>
                          <a:schemeClr val="accent6"/>
                        </a:buClr>
                        <a:buSzPts val="1100"/>
                        <a:buFont typeface="Arial"/>
                        <a:buNone/>
                      </a:pPr>
                      <a:r>
                        <a:rPr lang="en-GB" sz="1000">
                          <a:solidFill>
                            <a:schemeClr val="lt1"/>
                          </a:solidFill>
                          <a:latin typeface="Arial Black"/>
                          <a:ea typeface="Arial Black"/>
                          <a:cs typeface="Arial Black"/>
                          <a:sym typeface="Arial Black"/>
                        </a:rPr>
                        <a:t>PRESENT</a:t>
                      </a:r>
                      <a:endParaRPr sz="1000">
                        <a:solidFill>
                          <a:schemeClr val="lt1"/>
                        </a:solidFill>
                        <a:latin typeface="Arial Black"/>
                        <a:ea typeface="Arial Black"/>
                        <a:cs typeface="Arial Black"/>
                        <a:sym typeface="Arial Black"/>
                      </a:endParaRPr>
                    </a:p>
                  </a:txBody>
                  <a:tcPr marT="72000" marB="36000" marR="36000" marL="72000">
                    <a:lnL cap="flat" cmpd="sng" w="9525">
                      <a:solidFill>
                        <a:schemeClr val="lt1"/>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CCCCCC"/>
                      </a:solidFill>
                      <a:prstDash val="solid"/>
                      <a:round/>
                      <a:headEnd len="sm" w="sm" type="none"/>
                      <a:tailEnd len="sm" w="sm" type="none"/>
                    </a:lnB>
                    <a:solidFill>
                      <a:srgbClr val="05C3DD"/>
                    </a:solidFill>
                  </a:tcPr>
                </a:tc>
              </a:tr>
              <a:tr h="297875">
                <a:tc>
                  <a:txBody>
                    <a:bodyPr/>
                    <a:lstStyle/>
                    <a:p>
                      <a:pPr indent="0" lvl="0" marL="0" rtl="0" algn="l">
                        <a:lnSpc>
                          <a:spcPct val="100000"/>
                        </a:lnSpc>
                        <a:spcBef>
                          <a:spcPts val="0"/>
                        </a:spcBef>
                        <a:spcAft>
                          <a:spcPts val="0"/>
                        </a:spcAft>
                        <a:buClr>
                          <a:schemeClr val="accent6"/>
                        </a:buClr>
                        <a:buSzPts val="1100"/>
                        <a:buFont typeface="Arial"/>
                        <a:buNone/>
                      </a:pPr>
                      <a:r>
                        <a:rPr lang="en-GB" sz="900">
                          <a:solidFill>
                            <a:schemeClr val="accent6"/>
                          </a:solidFill>
                        </a:rPr>
                        <a:t>Jamie Seaton (JS) (Chair)</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00000"/>
                        </a:lnSpc>
                        <a:spcBef>
                          <a:spcPts val="0"/>
                        </a:spcBef>
                        <a:spcAft>
                          <a:spcPts val="0"/>
                        </a:spcAft>
                        <a:buClr>
                          <a:schemeClr val="accent6"/>
                        </a:buClr>
                        <a:buSzPts val="1100"/>
                        <a:buFont typeface="Arial"/>
                        <a:buNone/>
                      </a:pPr>
                      <a:r>
                        <a:rPr lang="en-GB" sz="900">
                          <a:solidFill>
                            <a:schemeClr val="accent6"/>
                          </a:solidFill>
                        </a:rPr>
                        <a:t>Carmen Leocherer (CL) (Veolia representative)</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GB" sz="900"/>
                        <a:t>Yes</a:t>
                      </a:r>
                      <a:endParaRPr sz="900"/>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7875">
                <a:tc>
                  <a:txBody>
                    <a:bodyPr/>
                    <a:lstStyle/>
                    <a:p>
                      <a:pPr indent="0" lvl="0" marL="0" rtl="0" algn="l">
                        <a:lnSpc>
                          <a:spcPct val="100000"/>
                        </a:lnSpc>
                        <a:spcBef>
                          <a:spcPts val="0"/>
                        </a:spcBef>
                        <a:spcAft>
                          <a:spcPts val="0"/>
                        </a:spcAft>
                        <a:buClr>
                          <a:schemeClr val="accent6"/>
                        </a:buClr>
                        <a:buSzPts val="1100"/>
                        <a:buFont typeface="Arial"/>
                        <a:buNone/>
                      </a:pPr>
                      <a:r>
                        <a:rPr lang="en-GB" sz="900">
                          <a:solidFill>
                            <a:schemeClr val="accent6"/>
                          </a:solidFill>
                        </a:rPr>
                        <a:t>CR Keith Smith (KS) (GMC Councillor)</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accent6"/>
                        </a:buClr>
                        <a:buSzPts val="1100"/>
                        <a:buFont typeface="Arial"/>
                        <a:buNone/>
                      </a:pPr>
                      <a:r>
                        <a:rPr lang="en-GB" sz="900">
                          <a:solidFill>
                            <a:schemeClr val="accent6"/>
                          </a:solidFill>
                        </a:rPr>
                        <a:t>Scott Martin (SM) (GMC Director Planning &amp; Environment) - Inv</a:t>
                      </a:r>
                      <a:endParaRPr sz="900">
                        <a:solidFill>
                          <a:schemeClr val="accent6"/>
                        </a:solidFill>
                      </a:endParaRPr>
                    </a:p>
                    <a:p>
                      <a:pPr indent="0" lvl="0" marL="0" rtl="0" algn="l">
                        <a:spcBef>
                          <a:spcPts val="0"/>
                        </a:spcBef>
                        <a:spcAft>
                          <a:spcPts val="0"/>
                        </a:spcAft>
                        <a:buClr>
                          <a:schemeClr val="accent6"/>
                        </a:buClr>
                        <a:buSzPts val="1100"/>
                        <a:buFont typeface="Arial"/>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7875">
                <a:tc>
                  <a:txBody>
                    <a:bodyPr/>
                    <a:lstStyle/>
                    <a:p>
                      <a:pPr indent="0" lvl="0" marL="0" rtl="0" algn="l">
                        <a:lnSpc>
                          <a:spcPct val="100000"/>
                        </a:lnSpc>
                        <a:spcBef>
                          <a:spcPts val="0"/>
                        </a:spcBef>
                        <a:spcAft>
                          <a:spcPts val="0"/>
                        </a:spcAft>
                        <a:buClr>
                          <a:schemeClr val="accent6"/>
                        </a:buClr>
                        <a:buSzPts val="1100"/>
                        <a:buFont typeface="Arial"/>
                        <a:buNone/>
                      </a:pPr>
                      <a:r>
                        <a:rPr lang="en-GB" sz="900">
                          <a:solidFill>
                            <a:schemeClr val="accent6"/>
                          </a:solidFill>
                        </a:rPr>
                        <a:t>Cr John Preston (JP) (QPRC Councillor)</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accent6"/>
                        </a:buClr>
                        <a:buSzPts val="1100"/>
                        <a:buFont typeface="Arial"/>
                        <a:buNone/>
                      </a:pPr>
                      <a:r>
                        <a:rPr lang="en-GB" sz="900">
                          <a:solidFill>
                            <a:schemeClr val="accent6"/>
                          </a:solidFill>
                        </a:rPr>
                        <a:t>Alvin Stone (AV)  (Veolia Public Relations Manager) - Inv</a:t>
                      </a:r>
                      <a:endParaRPr>
                        <a:solidFill>
                          <a:schemeClr val="accent6"/>
                        </a:solidFill>
                      </a:endParaRPr>
                    </a:p>
                    <a:p>
                      <a:pPr indent="0" lvl="0" marL="0" rtl="0" algn="l">
                        <a:spcBef>
                          <a:spcPts val="0"/>
                        </a:spcBef>
                        <a:spcAft>
                          <a:spcPts val="0"/>
                        </a:spcAft>
                        <a:buClr>
                          <a:schemeClr val="accent6"/>
                        </a:buClr>
                        <a:buSzPts val="1100"/>
                        <a:buFont typeface="Arial"/>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GB" sz="900"/>
                        <a:t>Yes</a:t>
                      </a:r>
                      <a:endParaRPr sz="900"/>
                    </a:p>
                  </a:txBody>
                  <a:tcPr marT="72000" marB="36000" marR="36000" marL="72000">
                    <a:lnL cap="flat" cmpd="sng" w="9525">
                      <a:solidFill>
                        <a:srgbClr val="CCCCCC"/>
                      </a:solidFill>
                      <a:prstDash val="solid"/>
                      <a:round/>
                      <a:headEnd len="sm" w="sm" type="none"/>
                      <a:tailEnd len="sm" w="sm" type="none"/>
                    </a:lnL>
                    <a:lnR cap="flat" cmpd="sng" w="9525">
                      <a:solidFill>
                        <a:srgbClr val="59595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7875">
                <a:tc>
                  <a:txBody>
                    <a:bodyPr/>
                    <a:lstStyle/>
                    <a:p>
                      <a:pPr indent="0" lvl="0" marL="0" marR="0" rtl="0" algn="l">
                        <a:lnSpc>
                          <a:spcPct val="100000"/>
                        </a:lnSpc>
                        <a:spcBef>
                          <a:spcPts val="0"/>
                        </a:spcBef>
                        <a:spcAft>
                          <a:spcPts val="0"/>
                        </a:spcAft>
                        <a:buClr>
                          <a:schemeClr val="accent6"/>
                        </a:buClr>
                        <a:buSzPts val="1100"/>
                        <a:buFont typeface="Arial"/>
                        <a:buNone/>
                      </a:pPr>
                      <a:r>
                        <a:rPr lang="en-GB" sz="900">
                          <a:solidFill>
                            <a:schemeClr val="accent6"/>
                          </a:solidFill>
                        </a:rPr>
                        <a:t>Fiona Jeffery (FJ) (Community Rep)</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1000"/>
                        </a:spcBef>
                        <a:spcAft>
                          <a:spcPts val="0"/>
                        </a:spcAft>
                        <a:buClr>
                          <a:schemeClr val="accent6"/>
                        </a:buClr>
                        <a:buSzPts val="1100"/>
                        <a:buFont typeface="Arial"/>
                        <a:buNone/>
                      </a:pPr>
                      <a:r>
                        <a:rPr lang="en-GB" sz="900">
                          <a:solidFill>
                            <a:schemeClr val="accent6"/>
                          </a:solidFill>
                        </a:rPr>
                        <a:t>Clara Ng (CN) (Veolia Strategic Development Manager) - Inv</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GB" sz="900"/>
                        <a:t>Yes</a:t>
                      </a:r>
                      <a:endParaRPr sz="900"/>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7875">
                <a:tc>
                  <a:txBody>
                    <a:bodyPr/>
                    <a:lstStyle/>
                    <a:p>
                      <a:pPr indent="0" lvl="0" marL="0" rtl="0" algn="l">
                        <a:lnSpc>
                          <a:spcPct val="100000"/>
                        </a:lnSpc>
                        <a:spcBef>
                          <a:spcPts val="0"/>
                        </a:spcBef>
                        <a:spcAft>
                          <a:spcPts val="0"/>
                        </a:spcAft>
                        <a:buClr>
                          <a:schemeClr val="accent6"/>
                        </a:buClr>
                        <a:buSzPts val="1100"/>
                        <a:buFont typeface="Arial"/>
                        <a:buNone/>
                      </a:pPr>
                      <a:r>
                        <a:rPr lang="en-GB" sz="900">
                          <a:solidFill>
                            <a:schemeClr val="accent6"/>
                          </a:solidFill>
                        </a:rPr>
                        <a:t>Lois Wake (TADPAI Rep)</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Clr>
                          <a:schemeClr val="accent6"/>
                        </a:buClr>
                        <a:buSzPts val="1100"/>
                        <a:buFont typeface="Arial"/>
                        <a:buNone/>
                      </a:pPr>
                      <a:r>
                        <a:rPr lang="en-GB" sz="900">
                          <a:solidFill>
                            <a:schemeClr val="accent6"/>
                          </a:solidFill>
                        </a:rPr>
                        <a:t>Max Rixe (MR) (Rixie group) - Inv</a:t>
                      </a:r>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GB" sz="900"/>
                        <a:t>Yes</a:t>
                      </a:r>
                      <a:endParaRPr sz="900"/>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45075">
                <a:tc>
                  <a:txBody>
                    <a:bodyPr/>
                    <a:lstStyle/>
                    <a:p>
                      <a:pPr indent="0" lvl="0" marL="0" rtl="0" algn="l">
                        <a:lnSpc>
                          <a:spcPct val="100000"/>
                        </a:lnSpc>
                        <a:spcBef>
                          <a:spcPts val="0"/>
                        </a:spcBef>
                        <a:spcAft>
                          <a:spcPts val="0"/>
                        </a:spcAft>
                        <a:buClr>
                          <a:schemeClr val="accent6"/>
                        </a:buClr>
                        <a:buSzPts val="1100"/>
                        <a:buFont typeface="Arial"/>
                        <a:buNone/>
                      </a:pPr>
                      <a:r>
                        <a:rPr lang="en-GB" sz="900">
                          <a:solidFill>
                            <a:schemeClr val="accent6"/>
                          </a:solidFill>
                        </a:rPr>
                        <a:t>Dr Samantha Johnson (SJ) (Community Rep)</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1000"/>
                        </a:spcBef>
                        <a:spcAft>
                          <a:spcPts val="0"/>
                        </a:spcAft>
                        <a:buNone/>
                      </a:pPr>
                      <a:r>
                        <a:rPr lang="en-GB" sz="900">
                          <a:solidFill>
                            <a:schemeClr val="accent6"/>
                          </a:solidFill>
                        </a:rPr>
                        <a:t>Megan Surawski (MS) (Veolia Head of Government Relations) - Inv</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GB" sz="900"/>
                        <a:t>Yes</a:t>
                      </a:r>
                      <a:endParaRPr sz="900"/>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7875">
                <a:tc>
                  <a:txBody>
                    <a:bodyPr/>
                    <a:lstStyle/>
                    <a:p>
                      <a:pPr indent="0" lvl="0" marL="0" rtl="0" algn="l">
                        <a:spcBef>
                          <a:spcPts val="384"/>
                        </a:spcBef>
                        <a:spcAft>
                          <a:spcPts val="0"/>
                        </a:spcAft>
                        <a:buClr>
                          <a:schemeClr val="accent6"/>
                        </a:buClr>
                        <a:buSzPts val="1100"/>
                        <a:buFont typeface="Arial"/>
                        <a:buNone/>
                      </a:pPr>
                      <a:r>
                        <a:rPr lang="en-GB" sz="900">
                          <a:solidFill>
                            <a:schemeClr val="accent6"/>
                          </a:solidFill>
                        </a:rPr>
                        <a:t>Tom Martin (TM) (Community Rep)</a:t>
                      </a:r>
                      <a:endParaRPr sz="1300"/>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7875">
                <a:tc>
                  <a:txBody>
                    <a:bodyPr/>
                    <a:lstStyle/>
                    <a:p>
                      <a:pPr indent="0" lvl="0" marL="0" rtl="0" algn="l">
                        <a:spcBef>
                          <a:spcPts val="408"/>
                        </a:spcBef>
                        <a:spcAft>
                          <a:spcPts val="0"/>
                        </a:spcAft>
                        <a:buClr>
                          <a:schemeClr val="accent6"/>
                        </a:buClr>
                        <a:buSzPts val="1100"/>
                        <a:buFont typeface="Arial"/>
                        <a:buNone/>
                      </a:pPr>
                      <a:r>
                        <a:rPr lang="en-GB" sz="900">
                          <a:solidFill>
                            <a:schemeClr val="accent6"/>
                          </a:solidFill>
                        </a:rPr>
                        <a:t>Andrew Warner (AW) (Veolia representative)</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GB" sz="900">
                          <a:solidFill>
                            <a:schemeClr val="accent6"/>
                          </a:solidFill>
                        </a:rPr>
                        <a:t>Yes</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97875">
                <a:tc>
                  <a:txBody>
                    <a:bodyPr/>
                    <a:lstStyle/>
                    <a:p>
                      <a:pPr indent="0" lvl="0" marL="0" rtl="0" algn="l">
                        <a:spcBef>
                          <a:spcPts val="0"/>
                        </a:spcBef>
                        <a:spcAft>
                          <a:spcPts val="0"/>
                        </a:spcAft>
                        <a:buNone/>
                      </a:pPr>
                      <a:r>
                        <a:rPr lang="en-GB" sz="900">
                          <a:solidFill>
                            <a:schemeClr val="accent6"/>
                          </a:solidFill>
                        </a:rPr>
                        <a:t>Justin Houghton (JH) (Veolia representative)</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rPr lang="en-GB" sz="900">
                          <a:solidFill>
                            <a:schemeClr val="accent6"/>
                          </a:solidFill>
                        </a:rPr>
                        <a:t>Yes</a:t>
                      </a:r>
                      <a:endParaRPr sz="900">
                        <a:solidFill>
                          <a:schemeClr val="accent6"/>
                        </a:solidFill>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ctr">
                        <a:lnSpc>
                          <a:spcPct val="100000"/>
                        </a:lnSpc>
                        <a:spcBef>
                          <a:spcPts val="0"/>
                        </a:spcBef>
                        <a:spcAft>
                          <a:spcPts val="0"/>
                        </a:spcAft>
                        <a:buNone/>
                      </a:pPr>
                      <a:r>
                        <a:t/>
                      </a:r>
                      <a:endParaRPr sz="900"/>
                    </a:p>
                  </a:txBody>
                  <a:tcPr marT="72000" marB="36000" marR="36000" marL="72000">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164" name="Google Shape;164;p28"/>
          <p:cNvSpPr txBox="1"/>
          <p:nvPr>
            <p:ph type="title"/>
          </p:nvPr>
        </p:nvSpPr>
        <p:spPr>
          <a:xfrm>
            <a:off x="504000" y="360000"/>
            <a:ext cx="81864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rgbClr val="002D62"/>
                </a:solidFill>
              </a:rPr>
              <a:t>MEETING</a:t>
            </a:r>
            <a:r>
              <a:rPr lang="en-GB">
                <a:solidFill>
                  <a:srgbClr val="666666"/>
                </a:solidFill>
              </a:rPr>
              <a:t> </a:t>
            </a:r>
            <a:r>
              <a:rPr lang="en-GB">
                <a:solidFill>
                  <a:srgbClr val="FF0000"/>
                </a:solidFill>
              </a:rPr>
              <a:t>ATTENDANCE</a:t>
            </a:r>
            <a:r>
              <a:rPr lang="en-GB">
                <a:solidFill>
                  <a:srgbClr val="FF0000"/>
                </a:solidFill>
              </a:rPr>
              <a:t>/</a:t>
            </a:r>
            <a:r>
              <a:rPr lang="en-GB">
                <a:solidFill>
                  <a:srgbClr val="FF0000"/>
                </a:solidFill>
              </a:rPr>
              <a:t>APOLOGIES</a:t>
            </a:r>
            <a:endParaRPr>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9"/>
          <p:cNvSpPr txBox="1"/>
          <p:nvPr>
            <p:ph type="title"/>
          </p:nvPr>
        </p:nvSpPr>
        <p:spPr>
          <a:xfrm>
            <a:off x="497375" y="1823700"/>
            <a:ext cx="5228100" cy="9975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accent6"/>
              </a:buClr>
              <a:buSzPts val="1100"/>
              <a:buFont typeface="Arial"/>
              <a:buNone/>
            </a:pPr>
            <a:r>
              <a:rPr b="0" lang="en-GB" sz="3600"/>
              <a:t>ACTIONS FROM LAST MEETING</a:t>
            </a:r>
            <a:endParaRPr b="0" sz="3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504000" y="360000"/>
            <a:ext cx="81864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GB">
                <a:solidFill>
                  <a:srgbClr val="002D62"/>
                </a:solidFill>
              </a:rPr>
              <a:t>MEETING</a:t>
            </a:r>
            <a:r>
              <a:rPr lang="en-GB">
                <a:solidFill>
                  <a:srgbClr val="666666"/>
                </a:solidFill>
              </a:rPr>
              <a:t> </a:t>
            </a:r>
            <a:r>
              <a:rPr lang="en-GB">
                <a:solidFill>
                  <a:srgbClr val="FF0000"/>
                </a:solidFill>
              </a:rPr>
              <a:t>ACTIONS</a:t>
            </a:r>
            <a:endParaRPr>
              <a:solidFill>
                <a:srgbClr val="FF0000"/>
              </a:solidFill>
            </a:endParaRPr>
          </a:p>
        </p:txBody>
      </p:sp>
      <p:graphicFrame>
        <p:nvGraphicFramePr>
          <p:cNvPr id="175" name="Google Shape;175;p30"/>
          <p:cNvGraphicFramePr/>
          <p:nvPr/>
        </p:nvGraphicFramePr>
        <p:xfrm>
          <a:off x="301825" y="886875"/>
          <a:ext cx="3000000" cy="3000000"/>
        </p:xfrm>
        <a:graphic>
          <a:graphicData uri="http://schemas.openxmlformats.org/drawingml/2006/table">
            <a:tbl>
              <a:tblPr>
                <a:noFill/>
                <a:tableStyleId>{251A5A89-16D5-479B-B685-7C2D582533D4}</a:tableStyleId>
              </a:tblPr>
              <a:tblGrid>
                <a:gridCol w="551700"/>
                <a:gridCol w="6283100"/>
                <a:gridCol w="1457250"/>
              </a:tblGrid>
              <a:tr h="461000">
                <a:tc>
                  <a:txBody>
                    <a:bodyPr/>
                    <a:lstStyle/>
                    <a:p>
                      <a:pPr indent="0" lvl="0" marL="0" marR="0" rtl="0" algn="ctr">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ITEM</a:t>
                      </a:r>
                      <a:endParaRPr sz="1100" u="none" cap="none" strike="noStrike">
                        <a:solidFill>
                          <a:schemeClr val="lt1"/>
                        </a:solidFill>
                        <a:latin typeface="Arial Black"/>
                        <a:ea typeface="Arial Black"/>
                        <a:cs typeface="Arial Black"/>
                        <a:sym typeface="Arial Black"/>
                      </a:endParaRPr>
                    </a:p>
                  </a:txBody>
                  <a:tcPr marT="72000" marB="36000" marR="0" marL="0" anchor="ctr">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05C3DD"/>
                    </a:solidFill>
                  </a:tcPr>
                </a:tc>
                <a:tc>
                  <a:txBody>
                    <a:bodyPr/>
                    <a:lstStyle/>
                    <a:p>
                      <a:pPr indent="0" lvl="0" marL="0" marR="0" rtl="0" algn="l">
                        <a:lnSpc>
                          <a:spcPct val="100000"/>
                        </a:lnSpc>
                        <a:spcBef>
                          <a:spcPts val="0"/>
                        </a:spcBef>
                        <a:spcAft>
                          <a:spcPts val="0"/>
                        </a:spcAft>
                        <a:buClr>
                          <a:srgbClr val="FFFFFF"/>
                        </a:buClr>
                        <a:buSzPts val="900"/>
                        <a:buFont typeface="Arial"/>
                        <a:buNone/>
                      </a:pPr>
                      <a:r>
                        <a:rPr lang="en-GB" sz="1100">
                          <a:solidFill>
                            <a:schemeClr val="lt1"/>
                          </a:solidFill>
                          <a:latin typeface="Arial Black"/>
                          <a:ea typeface="Arial Black"/>
                          <a:cs typeface="Arial Black"/>
                          <a:sym typeface="Arial Black"/>
                        </a:rPr>
                        <a:t>ACTION</a:t>
                      </a:r>
                      <a:endParaRPr b="0" sz="1100" u="none" cap="none" strike="noStrike">
                        <a:solidFill>
                          <a:schemeClr val="lt1"/>
                        </a:solidFill>
                        <a:latin typeface="Arial Black"/>
                        <a:ea typeface="Arial Black"/>
                        <a:cs typeface="Arial Black"/>
                        <a:sym typeface="Arial Black"/>
                      </a:endParaRPr>
                    </a:p>
                  </a:txBody>
                  <a:tcPr marT="50800" marB="36000" marR="50800" marL="50800" anchor="ctr">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05C3DD"/>
                    </a:solidFill>
                  </a:tcPr>
                </a:tc>
                <a:tc>
                  <a:txBody>
                    <a:bodyPr/>
                    <a:lstStyle/>
                    <a:p>
                      <a:pPr indent="0" lvl="0" marL="50481" rtl="0" algn="ctr">
                        <a:spcBef>
                          <a:spcPts val="0"/>
                        </a:spcBef>
                        <a:spcAft>
                          <a:spcPts val="0"/>
                        </a:spcAft>
                        <a:buClr>
                          <a:schemeClr val="lt1"/>
                        </a:buClr>
                        <a:buSzPts val="900"/>
                        <a:buFont typeface="Arial"/>
                        <a:buNone/>
                      </a:pPr>
                      <a:r>
                        <a:rPr lang="en-GB" sz="1100">
                          <a:solidFill>
                            <a:schemeClr val="lt1"/>
                          </a:solidFill>
                          <a:latin typeface="Arial Black"/>
                          <a:ea typeface="Arial Black"/>
                          <a:cs typeface="Arial Black"/>
                          <a:sym typeface="Arial Black"/>
                        </a:rPr>
                        <a:t>ASSIGNED TO</a:t>
                      </a:r>
                      <a:endParaRPr b="0" sz="1100">
                        <a:solidFill>
                          <a:schemeClr val="lt1"/>
                        </a:solidFill>
                        <a:latin typeface="Arial Black"/>
                        <a:ea typeface="Arial Black"/>
                        <a:cs typeface="Arial Black"/>
                        <a:sym typeface="Arial Black"/>
                      </a:endParaRPr>
                    </a:p>
                  </a:txBody>
                  <a:tcPr marT="50800" marB="36000" marR="50800" marL="50800" anchor="ctr">
                    <a:lnL cap="flat" cmpd="sng" w="19050">
                      <a:solidFill>
                        <a:srgbClr val="434343"/>
                      </a:solidFill>
                      <a:prstDash val="solid"/>
                      <a:round/>
                      <a:headEnd len="sm" w="sm" type="none"/>
                      <a:tailEnd len="sm" w="sm" type="none"/>
                    </a:lnL>
                    <a:lnR cap="flat" cmpd="sng" w="19050">
                      <a:solidFill>
                        <a:srgbClr val="434343"/>
                      </a:solidFill>
                      <a:prstDash val="solid"/>
                      <a:round/>
                      <a:headEnd len="sm" w="sm" type="none"/>
                      <a:tailEnd len="sm" w="sm" type="none"/>
                    </a:lnR>
                    <a:lnT cap="flat" cmpd="sng" w="19050">
                      <a:solidFill>
                        <a:srgbClr val="434343"/>
                      </a:solidFill>
                      <a:prstDash val="solid"/>
                      <a:round/>
                      <a:headEnd len="sm" w="sm" type="none"/>
                      <a:tailEnd len="sm" w="sm" type="none"/>
                    </a:lnT>
                    <a:lnB cap="flat" cmpd="sng" w="19050">
                      <a:solidFill>
                        <a:srgbClr val="434343"/>
                      </a:solidFill>
                      <a:prstDash val="solid"/>
                      <a:round/>
                      <a:headEnd len="sm" w="sm" type="none"/>
                      <a:tailEnd len="sm" w="sm" type="none"/>
                    </a:lnB>
                    <a:solidFill>
                      <a:srgbClr val="05C3DD"/>
                    </a:solidFill>
                  </a:tcPr>
                </a:tc>
              </a:tr>
            </a:tbl>
          </a:graphicData>
        </a:graphic>
      </p:graphicFrame>
      <p:graphicFrame>
        <p:nvGraphicFramePr>
          <p:cNvPr id="176" name="Google Shape;176;p30"/>
          <p:cNvGraphicFramePr/>
          <p:nvPr/>
        </p:nvGraphicFramePr>
        <p:xfrm>
          <a:off x="301838" y="1347875"/>
          <a:ext cx="3000000" cy="3000000"/>
        </p:xfrm>
        <a:graphic>
          <a:graphicData uri="http://schemas.openxmlformats.org/drawingml/2006/table">
            <a:tbl>
              <a:tblPr>
                <a:noFill/>
                <a:tableStyleId>{251A5A89-16D5-479B-B685-7C2D582533D4}</a:tableStyleId>
              </a:tblPr>
              <a:tblGrid>
                <a:gridCol w="551675"/>
                <a:gridCol w="6283100"/>
                <a:gridCol w="1457275"/>
              </a:tblGrid>
              <a:tr h="57150">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1</a:t>
                      </a:r>
                      <a:endParaRPr sz="1000">
                        <a:solidFill>
                          <a:srgbClr val="333333"/>
                        </a:solidFill>
                        <a:latin typeface="Open Sans"/>
                        <a:ea typeface="Open Sans"/>
                        <a:cs typeface="Open Sans"/>
                        <a:sym typeface="Open Sans"/>
                      </a:endParaRPr>
                    </a:p>
                  </a:txBody>
                  <a:tcPr marT="35550" marB="35550" marR="35550" marL="35550"/>
                </a:tc>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ACTION: Veolia to consider request to make the following modifications  to Woodlawn website: </a:t>
                      </a:r>
                      <a:endParaRPr sz="1000">
                        <a:solidFill>
                          <a:srgbClr val="333333"/>
                        </a:solidFill>
                        <a:latin typeface="Open Sans"/>
                        <a:ea typeface="Open Sans"/>
                        <a:cs typeface="Open Sans"/>
                        <a:sym typeface="Open Sans"/>
                      </a:endParaRPr>
                    </a:p>
                    <a:p>
                      <a:pPr indent="0" lvl="0" marL="0" rtl="0" algn="l">
                        <a:spcBef>
                          <a:spcPts val="0"/>
                        </a:spcBef>
                        <a:spcAft>
                          <a:spcPts val="0"/>
                        </a:spcAft>
                        <a:buNone/>
                      </a:pPr>
                      <a:r>
                        <a:rPr lang="en-GB" sz="1000">
                          <a:solidFill>
                            <a:srgbClr val="333333"/>
                          </a:solidFill>
                          <a:latin typeface="Open Sans"/>
                          <a:ea typeface="Open Sans"/>
                          <a:cs typeface="Open Sans"/>
                          <a:sym typeface="Open Sans"/>
                        </a:rPr>
                        <a:t>• Update website to include names of members </a:t>
                      </a:r>
                      <a:endParaRPr sz="1000">
                        <a:solidFill>
                          <a:srgbClr val="333333"/>
                        </a:solidFill>
                        <a:latin typeface="Open Sans"/>
                        <a:ea typeface="Open Sans"/>
                        <a:cs typeface="Open Sans"/>
                        <a:sym typeface="Open Sans"/>
                      </a:endParaRPr>
                    </a:p>
                    <a:p>
                      <a:pPr indent="0" lvl="0" marL="0" rtl="0" algn="l">
                        <a:spcBef>
                          <a:spcPts val="0"/>
                        </a:spcBef>
                        <a:spcAft>
                          <a:spcPts val="0"/>
                        </a:spcAft>
                        <a:buNone/>
                      </a:pPr>
                      <a:r>
                        <a:rPr lang="en-GB" sz="1000">
                          <a:solidFill>
                            <a:srgbClr val="333333"/>
                          </a:solidFill>
                          <a:latin typeface="Open Sans"/>
                          <a:ea typeface="Open Sans"/>
                          <a:cs typeface="Open Sans"/>
                          <a:sym typeface="Open Sans"/>
                        </a:rPr>
                        <a:t>• Organise documents on the website according to the month of  production and ensure the document at the top of the documents list is  meeting minutes</a:t>
                      </a:r>
                      <a:endParaRPr sz="1000">
                        <a:solidFill>
                          <a:srgbClr val="333333"/>
                        </a:solidFill>
                        <a:latin typeface="Open Sans"/>
                        <a:ea typeface="Open Sans"/>
                        <a:cs typeface="Open Sans"/>
                        <a:sym typeface="Open Sans"/>
                      </a:endParaRPr>
                    </a:p>
                    <a:p>
                      <a:pPr indent="0" lvl="0" marL="0" rtl="0" algn="l">
                        <a:spcBef>
                          <a:spcPts val="0"/>
                        </a:spcBef>
                        <a:spcAft>
                          <a:spcPts val="0"/>
                        </a:spcAft>
                        <a:buNone/>
                      </a:pPr>
                      <a:r>
                        <a:rPr lang="en-GB" sz="1000">
                          <a:solidFill>
                            <a:srgbClr val="333333"/>
                          </a:solidFill>
                          <a:latin typeface="Open Sans"/>
                          <a:ea typeface="Open Sans"/>
                          <a:cs typeface="Open Sans"/>
                          <a:sym typeface="Open Sans"/>
                        </a:rPr>
                        <a:t>UPDATE: </a:t>
                      </a:r>
                      <a:r>
                        <a:rPr lang="en-GB" sz="1000">
                          <a:solidFill>
                            <a:srgbClr val="333333"/>
                          </a:solidFill>
                          <a:latin typeface="Open Sans"/>
                          <a:ea typeface="Open Sans"/>
                          <a:cs typeface="Open Sans"/>
                          <a:sym typeface="Open Sans"/>
                        </a:rPr>
                        <a:t>Completed</a:t>
                      </a:r>
                      <a:r>
                        <a:rPr lang="en-GB" sz="1000">
                          <a:solidFill>
                            <a:srgbClr val="333333"/>
                          </a:solidFill>
                          <a:latin typeface="Open Sans"/>
                          <a:ea typeface="Open Sans"/>
                          <a:cs typeface="Open Sans"/>
                          <a:sym typeface="Open Sans"/>
                        </a:rPr>
                        <a:t> </a:t>
                      </a:r>
                      <a:endParaRPr sz="1000">
                        <a:solidFill>
                          <a:srgbClr val="333333"/>
                        </a:solidFill>
                        <a:latin typeface="Open Sans"/>
                        <a:ea typeface="Open Sans"/>
                        <a:cs typeface="Open Sans"/>
                        <a:sym typeface="Open Sans"/>
                      </a:endParaRPr>
                    </a:p>
                  </a:txBody>
                  <a:tcPr marT="35550" marB="35550" marR="35550" marL="35550"/>
                </a:tc>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LB (Veolia)</a:t>
                      </a:r>
                      <a:endParaRPr sz="1000">
                        <a:solidFill>
                          <a:srgbClr val="333333"/>
                        </a:solidFill>
                        <a:latin typeface="Open Sans"/>
                        <a:ea typeface="Open Sans"/>
                        <a:cs typeface="Open Sans"/>
                        <a:sym typeface="Open Sans"/>
                      </a:endParaRPr>
                    </a:p>
                  </a:txBody>
                  <a:tcPr marT="35550" marB="35550" marR="35550" marL="35550"/>
                </a:tc>
              </a:tr>
              <a:tr h="57150">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2</a:t>
                      </a:r>
                      <a:endParaRPr sz="1000">
                        <a:solidFill>
                          <a:srgbClr val="333333"/>
                        </a:solidFill>
                        <a:latin typeface="Open Sans"/>
                        <a:ea typeface="Open Sans"/>
                        <a:cs typeface="Open Sans"/>
                        <a:sym typeface="Open Sans"/>
                      </a:endParaRPr>
                    </a:p>
                  </a:txBody>
                  <a:tcPr marT="35550" marB="35550" marR="35550" marL="35550"/>
                </a:tc>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ACTION: Determine status of EPA water sampling program in local  creeks. (note CL’s response post CLC meeting #22 is that CLC members  should contact EPA themselves to obtain advice about EPA activities).</a:t>
                      </a:r>
                      <a:endParaRPr sz="1000">
                        <a:solidFill>
                          <a:srgbClr val="333333"/>
                        </a:solidFill>
                        <a:latin typeface="Open Sans"/>
                        <a:ea typeface="Open Sans"/>
                        <a:cs typeface="Open Sans"/>
                        <a:sym typeface="Open Sans"/>
                      </a:endParaRPr>
                    </a:p>
                    <a:p>
                      <a:pPr indent="0" lvl="0" marL="0" rtl="0" algn="l">
                        <a:spcBef>
                          <a:spcPts val="0"/>
                        </a:spcBef>
                        <a:spcAft>
                          <a:spcPts val="0"/>
                        </a:spcAft>
                        <a:buNone/>
                      </a:pPr>
                      <a:r>
                        <a:rPr lang="en-GB" sz="1000">
                          <a:solidFill>
                            <a:srgbClr val="333333"/>
                          </a:solidFill>
                          <a:latin typeface="Open Sans"/>
                          <a:ea typeface="Open Sans"/>
                          <a:cs typeface="Open Sans"/>
                          <a:sym typeface="Open Sans"/>
                        </a:rPr>
                        <a:t>UPDATE: </a:t>
                      </a:r>
                      <a:r>
                        <a:rPr lang="en-GB" sz="1000">
                          <a:solidFill>
                            <a:srgbClr val="333333"/>
                          </a:solidFill>
                          <a:latin typeface="Open Sans"/>
                          <a:ea typeface="Open Sans"/>
                          <a:cs typeface="Open Sans"/>
                          <a:sym typeface="Open Sans"/>
                        </a:rPr>
                        <a:t>Covered</a:t>
                      </a:r>
                      <a:r>
                        <a:rPr lang="en-GB" sz="1000">
                          <a:solidFill>
                            <a:srgbClr val="333333"/>
                          </a:solidFill>
                          <a:latin typeface="Open Sans"/>
                          <a:ea typeface="Open Sans"/>
                          <a:cs typeface="Open Sans"/>
                          <a:sym typeface="Open Sans"/>
                        </a:rPr>
                        <a:t> in </a:t>
                      </a:r>
                      <a:r>
                        <a:rPr lang="en-GB" sz="1000">
                          <a:solidFill>
                            <a:srgbClr val="333333"/>
                          </a:solidFill>
                          <a:latin typeface="Open Sans"/>
                          <a:ea typeface="Open Sans"/>
                          <a:cs typeface="Open Sans"/>
                          <a:sym typeface="Open Sans"/>
                        </a:rPr>
                        <a:t>presentation</a:t>
                      </a:r>
                      <a:r>
                        <a:rPr lang="en-GB" sz="1000">
                          <a:solidFill>
                            <a:srgbClr val="333333"/>
                          </a:solidFill>
                          <a:latin typeface="Open Sans"/>
                          <a:ea typeface="Open Sans"/>
                          <a:cs typeface="Open Sans"/>
                          <a:sym typeface="Open Sans"/>
                        </a:rPr>
                        <a:t> today</a:t>
                      </a:r>
                      <a:endParaRPr sz="1000">
                        <a:solidFill>
                          <a:srgbClr val="333333"/>
                        </a:solidFill>
                        <a:latin typeface="Open Sans"/>
                        <a:ea typeface="Open Sans"/>
                        <a:cs typeface="Open Sans"/>
                        <a:sym typeface="Open Sans"/>
                      </a:endParaRPr>
                    </a:p>
                  </a:txBody>
                  <a:tcPr marT="35550" marB="35550" marR="35550" marL="35550"/>
                </a:tc>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CL (Veolia)</a:t>
                      </a:r>
                      <a:endParaRPr sz="1000">
                        <a:solidFill>
                          <a:srgbClr val="333333"/>
                        </a:solidFill>
                        <a:latin typeface="Open Sans"/>
                        <a:ea typeface="Open Sans"/>
                        <a:cs typeface="Open Sans"/>
                        <a:sym typeface="Open Sans"/>
                      </a:endParaRPr>
                    </a:p>
                  </a:txBody>
                  <a:tcPr marT="35550" marB="35550" marR="35550" marL="35550"/>
                </a:tc>
              </a:tr>
              <a:tr h="57150">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3</a:t>
                      </a:r>
                      <a:endParaRPr sz="1000">
                        <a:solidFill>
                          <a:srgbClr val="333333"/>
                        </a:solidFill>
                        <a:latin typeface="Open Sans"/>
                        <a:ea typeface="Open Sans"/>
                        <a:cs typeface="Open Sans"/>
                        <a:sym typeface="Open Sans"/>
                      </a:endParaRPr>
                    </a:p>
                  </a:txBody>
                  <a:tcPr marT="35550" marB="35550" marR="35550" marL="35550"/>
                </a:tc>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ACTION: Provide CLC members with presentation slide containing the  strategic plan.</a:t>
                      </a:r>
                      <a:endParaRPr sz="1000">
                        <a:solidFill>
                          <a:srgbClr val="333333"/>
                        </a:solidFill>
                        <a:latin typeface="Open Sans"/>
                        <a:ea typeface="Open Sans"/>
                        <a:cs typeface="Open Sans"/>
                        <a:sym typeface="Open Sans"/>
                      </a:endParaRPr>
                    </a:p>
                    <a:p>
                      <a:pPr indent="0" lvl="0" marL="0" rtl="0" algn="l">
                        <a:spcBef>
                          <a:spcPts val="0"/>
                        </a:spcBef>
                        <a:spcAft>
                          <a:spcPts val="0"/>
                        </a:spcAft>
                        <a:buNone/>
                      </a:pPr>
                      <a:r>
                        <a:rPr lang="en-GB" sz="1000">
                          <a:solidFill>
                            <a:srgbClr val="333333"/>
                          </a:solidFill>
                          <a:latin typeface="Open Sans"/>
                          <a:ea typeface="Open Sans"/>
                          <a:cs typeface="Open Sans"/>
                          <a:sym typeface="Open Sans"/>
                        </a:rPr>
                        <a:t>UPDATE: Completed</a:t>
                      </a:r>
                      <a:endParaRPr sz="1000">
                        <a:solidFill>
                          <a:srgbClr val="333333"/>
                        </a:solidFill>
                        <a:latin typeface="Open Sans"/>
                        <a:ea typeface="Open Sans"/>
                        <a:cs typeface="Open Sans"/>
                        <a:sym typeface="Open Sans"/>
                      </a:endParaRPr>
                    </a:p>
                  </a:txBody>
                  <a:tcPr marT="35550" marB="35550" marR="35550" marL="35550"/>
                </a:tc>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AW (Veolia)</a:t>
                      </a:r>
                      <a:endParaRPr sz="1000">
                        <a:solidFill>
                          <a:srgbClr val="333333"/>
                        </a:solidFill>
                        <a:latin typeface="Open Sans"/>
                        <a:ea typeface="Open Sans"/>
                        <a:cs typeface="Open Sans"/>
                        <a:sym typeface="Open Sans"/>
                      </a:endParaRPr>
                    </a:p>
                  </a:txBody>
                  <a:tcPr marT="35550" marB="35550" marR="35550" marL="35550"/>
                </a:tc>
              </a:tr>
              <a:tr h="57150">
                <a:tc>
                  <a:txBody>
                    <a:bodyPr/>
                    <a:lstStyle/>
                    <a:p>
                      <a:pPr indent="0" lvl="0" marL="0" rtl="0" algn="l">
                        <a:spcBef>
                          <a:spcPts val="0"/>
                        </a:spcBef>
                        <a:spcAft>
                          <a:spcPts val="0"/>
                        </a:spcAft>
                        <a:buNone/>
                      </a:pPr>
                      <a:r>
                        <a:rPr lang="en-GB" sz="1000">
                          <a:solidFill>
                            <a:srgbClr val="333333"/>
                          </a:solidFill>
                          <a:latin typeface="Open Sans"/>
                          <a:ea typeface="Open Sans"/>
                          <a:cs typeface="Open Sans"/>
                          <a:sym typeface="Open Sans"/>
                        </a:rPr>
                        <a:t>4</a:t>
                      </a:r>
                      <a:endParaRPr sz="1000">
                        <a:solidFill>
                          <a:srgbClr val="333333"/>
                        </a:solidFill>
                        <a:latin typeface="Open Sans"/>
                        <a:ea typeface="Open Sans"/>
                        <a:cs typeface="Open Sans"/>
                        <a:sym typeface="Open Sans"/>
                      </a:endParaRPr>
                    </a:p>
                  </a:txBody>
                  <a:tcPr marT="35550" marB="35550" marR="35550" marL="35550"/>
                </a:tc>
                <a:tc>
                  <a:txBody>
                    <a:bodyPr/>
                    <a:lstStyle/>
                    <a:p>
                      <a:pPr indent="0" lvl="0" marL="0" marR="7031" rtl="0" algn="l">
                        <a:lnSpc>
                          <a:spcPct val="113408"/>
                        </a:lnSpc>
                        <a:spcBef>
                          <a:spcPts val="0"/>
                        </a:spcBef>
                        <a:spcAft>
                          <a:spcPts val="0"/>
                        </a:spcAft>
                        <a:buClr>
                          <a:schemeClr val="accent6"/>
                        </a:buClr>
                        <a:buSzPts val="1100"/>
                        <a:buFont typeface="Arial"/>
                        <a:buNone/>
                      </a:pPr>
                      <a:r>
                        <a:rPr lang="en-GB" sz="996">
                          <a:solidFill>
                            <a:srgbClr val="333333"/>
                          </a:solidFill>
                          <a:latin typeface="Open Sans"/>
                          <a:ea typeface="Open Sans"/>
                          <a:cs typeface="Open Sans"/>
                          <a:sym typeface="Open Sans"/>
                        </a:rPr>
                        <a:t>ACTION: Develop new conflict of interest provision for the CLC charter for  the consideration of members.</a:t>
                      </a:r>
                      <a:endParaRPr sz="996">
                        <a:solidFill>
                          <a:srgbClr val="333333"/>
                        </a:solidFill>
                        <a:latin typeface="Open Sans"/>
                        <a:ea typeface="Open Sans"/>
                        <a:cs typeface="Open Sans"/>
                        <a:sym typeface="Open Sans"/>
                      </a:endParaRPr>
                    </a:p>
                    <a:p>
                      <a:pPr indent="0" lvl="0" marL="0" marR="7031" rtl="0" algn="l">
                        <a:lnSpc>
                          <a:spcPct val="113408"/>
                        </a:lnSpc>
                        <a:spcBef>
                          <a:spcPts val="0"/>
                        </a:spcBef>
                        <a:spcAft>
                          <a:spcPts val="0"/>
                        </a:spcAft>
                        <a:buClr>
                          <a:schemeClr val="accent6"/>
                        </a:buClr>
                        <a:buSzPts val="1100"/>
                        <a:buFont typeface="Arial"/>
                        <a:buNone/>
                      </a:pPr>
                      <a:r>
                        <a:rPr lang="en-GB" sz="996">
                          <a:solidFill>
                            <a:srgbClr val="333333"/>
                          </a:solidFill>
                          <a:latin typeface="Open Sans"/>
                          <a:ea typeface="Open Sans"/>
                          <a:cs typeface="Open Sans"/>
                          <a:sym typeface="Open Sans"/>
                        </a:rPr>
                        <a:t>UPDATE: Provision updated - will be released to CLC (before COB 12 Sept) for review and feedback</a:t>
                      </a:r>
                      <a:endParaRPr sz="996">
                        <a:solidFill>
                          <a:srgbClr val="333333"/>
                        </a:solidFill>
                        <a:latin typeface="Open Sans"/>
                        <a:ea typeface="Open Sans"/>
                        <a:cs typeface="Open Sans"/>
                        <a:sym typeface="Open Sans"/>
                      </a:endParaRPr>
                    </a:p>
                  </a:txBody>
                  <a:tcPr marT="35550" marB="35550" marR="35550" marL="35550"/>
                </a:tc>
                <a:tc>
                  <a:txBody>
                    <a:bodyPr/>
                    <a:lstStyle/>
                    <a:p>
                      <a:pPr indent="0" lvl="0" marL="0" rtl="0" algn="l">
                        <a:spcBef>
                          <a:spcPts val="0"/>
                        </a:spcBef>
                        <a:spcAft>
                          <a:spcPts val="0"/>
                        </a:spcAft>
                        <a:buClr>
                          <a:schemeClr val="accent6"/>
                        </a:buClr>
                        <a:buSzPts val="1100"/>
                        <a:buFont typeface="Arial"/>
                        <a:buNone/>
                      </a:pPr>
                      <a:r>
                        <a:rPr lang="en-GB" sz="1000">
                          <a:solidFill>
                            <a:srgbClr val="333333"/>
                          </a:solidFill>
                          <a:latin typeface="Open Sans"/>
                          <a:ea typeface="Open Sans"/>
                          <a:cs typeface="Open Sans"/>
                          <a:sym typeface="Open Sans"/>
                        </a:rPr>
                        <a:t>AW (Veolia)</a:t>
                      </a:r>
                      <a:endParaRPr sz="1000">
                        <a:solidFill>
                          <a:srgbClr val="333333"/>
                        </a:solidFill>
                        <a:latin typeface="Open Sans"/>
                        <a:ea typeface="Open Sans"/>
                        <a:cs typeface="Open Sans"/>
                        <a:sym typeface="Open Sans"/>
                      </a:endParaRPr>
                    </a:p>
                  </a:txBody>
                  <a:tcPr marT="35550" marB="35550" marR="35550" marL="3555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1"/>
          <p:cNvSpPr txBox="1"/>
          <p:nvPr>
            <p:ph type="title"/>
          </p:nvPr>
        </p:nvSpPr>
        <p:spPr>
          <a:xfrm>
            <a:off x="536700" y="1823700"/>
            <a:ext cx="5228100" cy="14961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accent6"/>
              </a:buClr>
              <a:buSzPts val="1100"/>
              <a:buFont typeface="Arial"/>
              <a:buNone/>
            </a:pPr>
            <a:r>
              <a:rPr b="0" lang="en-GB" sz="3600"/>
              <a:t>ECO</a:t>
            </a:r>
            <a:r>
              <a:rPr b="0" lang="en-GB" sz="3600"/>
              <a:t>-</a:t>
            </a:r>
            <a:r>
              <a:rPr b="0" lang="en-GB" sz="3600"/>
              <a:t>PRECINCT OPERATIONAL UPDATE</a:t>
            </a:r>
            <a:endParaRPr b="0" sz="3600"/>
          </a:p>
        </p:txBody>
      </p:sp>
      <p:sp>
        <p:nvSpPr>
          <p:cNvPr id="182" name="Google Shape;182;p31"/>
          <p:cNvSpPr txBox="1"/>
          <p:nvPr/>
        </p:nvSpPr>
        <p:spPr>
          <a:xfrm>
            <a:off x="5481675" y="935900"/>
            <a:ext cx="3460500" cy="3201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Arial Black"/>
                <a:ea typeface="Arial Black"/>
                <a:cs typeface="Arial Black"/>
                <a:sym typeface="Arial Black"/>
              </a:rPr>
              <a:t>Traffic Lights</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rPr lang="en-GB">
                <a:solidFill>
                  <a:srgbClr val="FF0000"/>
                </a:solidFill>
                <a:latin typeface="Arial Black"/>
                <a:ea typeface="Arial Black"/>
                <a:cs typeface="Arial Black"/>
                <a:sym typeface="Arial Black"/>
              </a:rPr>
              <a:t>                  </a:t>
            </a:r>
            <a:r>
              <a:rPr lang="en-GB">
                <a:solidFill>
                  <a:srgbClr val="FF0000"/>
                </a:solidFill>
                <a:latin typeface="Arial Black"/>
                <a:ea typeface="Arial Black"/>
                <a:cs typeface="Arial Black"/>
                <a:sym typeface="Arial Black"/>
              </a:rPr>
              <a:t>Attention required</a:t>
            </a:r>
            <a:endParaRPr>
              <a:solidFill>
                <a:srgbClr val="FF0000"/>
              </a:solidFill>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rPr lang="en-GB">
                <a:solidFill>
                  <a:schemeClr val="accent1"/>
                </a:solidFill>
                <a:latin typeface="Arial Black"/>
                <a:ea typeface="Arial Black"/>
                <a:cs typeface="Arial Black"/>
                <a:sym typeface="Arial Black"/>
              </a:rPr>
              <a:t>                 Area of focus</a:t>
            </a:r>
            <a:endParaRPr>
              <a:solidFill>
                <a:schemeClr val="accent1"/>
              </a:solidFill>
              <a:latin typeface="Arial Black"/>
              <a:ea typeface="Arial Black"/>
              <a:cs typeface="Arial Black"/>
              <a:sym typeface="Arial Black"/>
            </a:endParaRPr>
          </a:p>
          <a:p>
            <a:pPr indent="0" lvl="0" marL="0" rtl="0" algn="l">
              <a:spcBef>
                <a:spcPts val="0"/>
              </a:spcBef>
              <a:spcAft>
                <a:spcPts val="0"/>
              </a:spcAft>
              <a:buNone/>
            </a:pPr>
            <a:r>
              <a:t/>
            </a:r>
            <a:endParaRPr>
              <a:solidFill>
                <a:schemeClr val="accent1"/>
              </a:solidFill>
              <a:latin typeface="Arial Black"/>
              <a:ea typeface="Arial Black"/>
              <a:cs typeface="Arial Black"/>
              <a:sym typeface="Arial Black"/>
            </a:endParaRPr>
          </a:p>
          <a:p>
            <a:pPr indent="0" lvl="0" marL="0" rtl="0" algn="l">
              <a:spcBef>
                <a:spcPts val="0"/>
              </a:spcBef>
              <a:spcAft>
                <a:spcPts val="0"/>
              </a:spcAft>
              <a:buNone/>
            </a:pPr>
            <a:r>
              <a:t/>
            </a:r>
            <a:endParaRPr>
              <a:solidFill>
                <a:schemeClr val="accent1"/>
              </a:solidFill>
              <a:latin typeface="Arial Black"/>
              <a:ea typeface="Arial Black"/>
              <a:cs typeface="Arial Black"/>
              <a:sym typeface="Arial Black"/>
            </a:endParaRPr>
          </a:p>
          <a:p>
            <a:pPr indent="0" lvl="0" marL="0" rtl="0" algn="l">
              <a:spcBef>
                <a:spcPts val="0"/>
              </a:spcBef>
              <a:spcAft>
                <a:spcPts val="0"/>
              </a:spcAft>
              <a:buNone/>
            </a:pPr>
            <a:r>
              <a:t/>
            </a:r>
            <a:endParaRPr>
              <a:solidFill>
                <a:schemeClr val="accent1"/>
              </a:solidFill>
              <a:latin typeface="Arial Black"/>
              <a:ea typeface="Arial Black"/>
              <a:cs typeface="Arial Black"/>
              <a:sym typeface="Arial Black"/>
            </a:endParaRPr>
          </a:p>
          <a:p>
            <a:pPr indent="0" lvl="0" marL="0" rtl="0" algn="l">
              <a:spcBef>
                <a:spcPts val="0"/>
              </a:spcBef>
              <a:spcAft>
                <a:spcPts val="0"/>
              </a:spcAft>
              <a:buNone/>
            </a:pPr>
            <a:r>
              <a:rPr lang="en-GB">
                <a:solidFill>
                  <a:schemeClr val="accent2"/>
                </a:solidFill>
                <a:latin typeface="Arial Black"/>
                <a:ea typeface="Arial Black"/>
                <a:cs typeface="Arial Black"/>
                <a:sym typeface="Arial Black"/>
              </a:rPr>
              <a:t>                 </a:t>
            </a:r>
            <a:r>
              <a:rPr lang="en-GB">
                <a:solidFill>
                  <a:schemeClr val="accent2"/>
                </a:solidFill>
                <a:latin typeface="Arial Black"/>
                <a:ea typeface="Arial Black"/>
                <a:cs typeface="Arial Black"/>
                <a:sym typeface="Arial Black"/>
              </a:rPr>
              <a:t>Going well</a:t>
            </a:r>
            <a:endParaRPr>
              <a:solidFill>
                <a:schemeClr val="accent2"/>
              </a:solidFill>
              <a:latin typeface="Arial Black"/>
              <a:ea typeface="Arial Black"/>
              <a:cs typeface="Arial Black"/>
              <a:sym typeface="Arial Black"/>
            </a:endParaRPr>
          </a:p>
          <a:p>
            <a:pPr indent="0" lvl="0" marL="0" rtl="0" algn="l">
              <a:spcBef>
                <a:spcPts val="0"/>
              </a:spcBef>
              <a:spcAft>
                <a:spcPts val="0"/>
              </a:spcAft>
              <a:buNone/>
            </a:pPr>
            <a:r>
              <a:t/>
            </a:r>
            <a:endParaRPr>
              <a:solidFill>
                <a:schemeClr val="accent1"/>
              </a:solidFill>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a:p>
            <a:pPr indent="0" lvl="0" marL="0" rtl="0" algn="l">
              <a:spcBef>
                <a:spcPts val="0"/>
              </a:spcBef>
              <a:spcAft>
                <a:spcPts val="0"/>
              </a:spcAft>
              <a:buNone/>
            </a:pPr>
            <a:r>
              <a:t/>
            </a:r>
            <a:endParaRPr>
              <a:latin typeface="Arial Black"/>
              <a:ea typeface="Arial Black"/>
              <a:cs typeface="Arial Black"/>
              <a:sym typeface="Arial Black"/>
            </a:endParaRPr>
          </a:p>
        </p:txBody>
      </p:sp>
      <p:sp>
        <p:nvSpPr>
          <p:cNvPr id="183" name="Google Shape;183;p31"/>
          <p:cNvSpPr/>
          <p:nvPr/>
        </p:nvSpPr>
        <p:spPr>
          <a:xfrm>
            <a:off x="5995875" y="1426475"/>
            <a:ext cx="283200" cy="275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4" name="Google Shape;184;p31"/>
          <p:cNvSpPr/>
          <p:nvPr/>
        </p:nvSpPr>
        <p:spPr>
          <a:xfrm>
            <a:off x="5995875" y="3152825"/>
            <a:ext cx="283200" cy="2754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p31"/>
          <p:cNvSpPr/>
          <p:nvPr/>
        </p:nvSpPr>
        <p:spPr>
          <a:xfrm>
            <a:off x="5995875" y="2289650"/>
            <a:ext cx="283200" cy="275400"/>
          </a:xfrm>
          <a:prstGeom prst="ellipse">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2"/>
          <p:cNvSpPr txBox="1"/>
          <p:nvPr>
            <p:ph type="title"/>
          </p:nvPr>
        </p:nvSpPr>
        <p:spPr>
          <a:xfrm>
            <a:off x="504000" y="360000"/>
            <a:ext cx="8186400" cy="1077600"/>
          </a:xfrm>
          <a:prstGeom prst="rect">
            <a:avLst/>
          </a:prstGeom>
          <a:noFill/>
          <a:ln>
            <a:noFill/>
          </a:ln>
        </p:spPr>
        <p:txBody>
          <a:bodyPr anchorCtr="0" anchor="ctr" bIns="0" lIns="0" spcFirstLastPara="1" rIns="0" wrap="square" tIns="0">
            <a:spAutoFit/>
          </a:bodyPr>
          <a:lstStyle/>
          <a:p>
            <a:pPr indent="0" lvl="0" marL="0" rtl="0" algn="l">
              <a:lnSpc>
                <a:spcPct val="90000"/>
              </a:lnSpc>
              <a:spcBef>
                <a:spcPts val="0"/>
              </a:spcBef>
              <a:spcAft>
                <a:spcPts val="0"/>
              </a:spcAft>
              <a:buClr>
                <a:schemeClr val="accent6"/>
              </a:buClr>
              <a:buSzPts val="2000"/>
              <a:buFont typeface="Arial"/>
              <a:buNone/>
            </a:pPr>
            <a:r>
              <a:rPr lang="en-GB">
                <a:solidFill>
                  <a:srgbClr val="002D62"/>
                </a:solidFill>
              </a:rPr>
              <a:t>ECO-PRECINCT</a:t>
            </a:r>
            <a:r>
              <a:rPr lang="en-GB">
                <a:solidFill>
                  <a:srgbClr val="002D62"/>
                </a:solidFill>
              </a:rPr>
              <a:t> </a:t>
            </a:r>
            <a:br>
              <a:rPr lang="en-GB">
                <a:solidFill>
                  <a:srgbClr val="002D62"/>
                </a:solidFill>
              </a:rPr>
            </a:br>
            <a:r>
              <a:rPr lang="en-GB">
                <a:solidFill>
                  <a:srgbClr val="002D62"/>
                </a:solidFill>
              </a:rPr>
              <a:t>Positive outcomes since last meeting</a:t>
            </a:r>
            <a:endParaRPr>
              <a:solidFill>
                <a:srgbClr val="002D62"/>
              </a:solidFill>
            </a:endParaRPr>
          </a:p>
          <a:p>
            <a:pPr indent="0" lvl="0" marL="0" rtl="0" algn="l">
              <a:spcBef>
                <a:spcPts val="0"/>
              </a:spcBef>
              <a:spcAft>
                <a:spcPts val="0"/>
              </a:spcAft>
              <a:buClr>
                <a:schemeClr val="accent6"/>
              </a:buClr>
              <a:buSzPts val="1100"/>
              <a:buFont typeface="Arial"/>
              <a:buNone/>
            </a:pPr>
            <a:r>
              <a:rPr lang="en-GB">
                <a:solidFill>
                  <a:schemeClr val="accent2"/>
                </a:solidFill>
              </a:rPr>
              <a:t>WINS!</a:t>
            </a:r>
            <a:endParaRPr>
              <a:solidFill>
                <a:schemeClr val="accent2"/>
              </a:solidFill>
            </a:endParaRPr>
          </a:p>
        </p:txBody>
      </p:sp>
      <p:sp>
        <p:nvSpPr>
          <p:cNvPr id="191" name="Google Shape;191;p32"/>
          <p:cNvSpPr txBox="1"/>
          <p:nvPr/>
        </p:nvSpPr>
        <p:spPr>
          <a:xfrm>
            <a:off x="314575" y="1557200"/>
            <a:ext cx="8517600" cy="2625900"/>
          </a:xfrm>
          <a:prstGeom prst="rect">
            <a:avLst/>
          </a:prstGeom>
          <a:noFill/>
          <a:ln>
            <a:noFill/>
          </a:ln>
        </p:spPr>
        <p:txBody>
          <a:bodyPr anchorCtr="0" anchor="t" bIns="91425" lIns="0" spcFirstLastPara="1" rIns="91425" wrap="square" tIns="91425">
            <a:spAutoFit/>
          </a:bodyPr>
          <a:lstStyle/>
          <a:p>
            <a:pPr indent="-256199" lvl="0" marL="251999" marR="0" rtl="0" algn="l">
              <a:lnSpc>
                <a:spcPct val="115000"/>
              </a:lnSpc>
              <a:spcBef>
                <a:spcPts val="0"/>
              </a:spcBef>
              <a:spcAft>
                <a:spcPts val="0"/>
              </a:spcAft>
              <a:buClr>
                <a:srgbClr val="05C3DD"/>
              </a:buClr>
              <a:buSzPts val="1200"/>
              <a:buChar char="•"/>
            </a:pPr>
            <a:r>
              <a:rPr b="1" lang="en-GB" sz="1200">
                <a:solidFill>
                  <a:srgbClr val="05C3DD"/>
                </a:solidFill>
                <a:latin typeface="Arial Black"/>
                <a:ea typeface="Arial Black"/>
                <a:cs typeface="Arial Black"/>
                <a:sym typeface="Arial Black"/>
              </a:rPr>
              <a:t>COMMUNITY</a:t>
            </a:r>
            <a:r>
              <a:rPr b="1" lang="en-GB" sz="1200">
                <a:solidFill>
                  <a:schemeClr val="accent2"/>
                </a:solidFill>
              </a:rPr>
              <a:t> </a:t>
            </a:r>
            <a:r>
              <a:rPr lang="en-GB" sz="1200">
                <a:solidFill>
                  <a:schemeClr val="dk1"/>
                </a:solidFill>
              </a:rPr>
              <a:t>- In the May 2025 </a:t>
            </a:r>
            <a:r>
              <a:rPr lang="en-GB" sz="1200">
                <a:solidFill>
                  <a:schemeClr val="dk1"/>
                </a:solidFill>
              </a:rPr>
              <a:t>presentations</a:t>
            </a:r>
            <a:r>
              <a:rPr lang="en-GB" sz="1200">
                <a:solidFill>
                  <a:schemeClr val="dk1"/>
                </a:solidFill>
              </a:rPr>
              <a:t> the </a:t>
            </a:r>
            <a:r>
              <a:rPr lang="en-GB" sz="1200">
                <a:solidFill>
                  <a:schemeClr val="dk1"/>
                </a:solidFill>
              </a:rPr>
              <a:t>Veolia Mulwaree Trust gave out </a:t>
            </a:r>
            <a:r>
              <a:rPr b="1" lang="en-GB" sz="1200">
                <a:solidFill>
                  <a:schemeClr val="dk1"/>
                </a:solidFill>
              </a:rPr>
              <a:t>$300,000</a:t>
            </a:r>
            <a:r>
              <a:rPr lang="en-GB" sz="1200">
                <a:solidFill>
                  <a:schemeClr val="dk1"/>
                </a:solidFill>
              </a:rPr>
              <a:t> in projects and </a:t>
            </a:r>
            <a:r>
              <a:rPr b="1" lang="en-GB" sz="1200">
                <a:solidFill>
                  <a:schemeClr val="dk1"/>
                </a:solidFill>
              </a:rPr>
              <a:t>$87,000</a:t>
            </a:r>
            <a:r>
              <a:rPr lang="en-GB" sz="1200">
                <a:solidFill>
                  <a:schemeClr val="dk1"/>
                </a:solidFill>
              </a:rPr>
              <a:t> in the Donations.</a:t>
            </a:r>
            <a:endParaRPr sz="1200">
              <a:solidFill>
                <a:schemeClr val="dk1"/>
              </a:solidFill>
            </a:endParaRPr>
          </a:p>
          <a:p>
            <a:pPr indent="-304800" lvl="1" marL="914400" marR="0" rtl="0" algn="l">
              <a:lnSpc>
                <a:spcPct val="115000"/>
              </a:lnSpc>
              <a:spcBef>
                <a:spcPts val="1200"/>
              </a:spcBef>
              <a:spcAft>
                <a:spcPts val="0"/>
              </a:spcAft>
              <a:buSzPts val="1200"/>
              <a:buChar char="○"/>
            </a:pPr>
            <a:r>
              <a:rPr lang="en-GB" sz="1200">
                <a:solidFill>
                  <a:schemeClr val="dk1"/>
                </a:solidFill>
              </a:rPr>
              <a:t>Since 2005 over </a:t>
            </a:r>
            <a:r>
              <a:rPr b="1" lang="en-GB" sz="1200">
                <a:solidFill>
                  <a:schemeClr val="dk1"/>
                </a:solidFill>
              </a:rPr>
              <a:t>$15.2 million</a:t>
            </a:r>
            <a:r>
              <a:rPr lang="en-GB" sz="1200">
                <a:solidFill>
                  <a:schemeClr val="dk1"/>
                </a:solidFill>
              </a:rPr>
              <a:t> and </a:t>
            </a:r>
            <a:r>
              <a:rPr b="1" lang="en-GB" sz="1200">
                <a:solidFill>
                  <a:schemeClr val="dk1"/>
                </a:solidFill>
              </a:rPr>
              <a:t>2,000</a:t>
            </a:r>
            <a:r>
              <a:rPr lang="en-GB" sz="1200">
                <a:solidFill>
                  <a:schemeClr val="dk1"/>
                </a:solidFill>
              </a:rPr>
              <a:t> local projects supported.</a:t>
            </a:r>
            <a:endParaRPr sz="1200">
              <a:solidFill>
                <a:schemeClr val="dk1"/>
              </a:solidFill>
            </a:endParaRPr>
          </a:p>
          <a:p>
            <a:pPr indent="-256199" lvl="0" marL="251999" marR="0" rtl="0" algn="l">
              <a:lnSpc>
                <a:spcPct val="115000"/>
              </a:lnSpc>
              <a:spcBef>
                <a:spcPts val="1200"/>
              </a:spcBef>
              <a:spcAft>
                <a:spcPts val="0"/>
              </a:spcAft>
              <a:buClr>
                <a:srgbClr val="05C3DD"/>
              </a:buClr>
              <a:buSzPts val="1200"/>
              <a:buChar char="•"/>
            </a:pPr>
            <a:r>
              <a:rPr b="1" lang="en-GB" sz="1200">
                <a:solidFill>
                  <a:srgbClr val="05C3DD"/>
                </a:solidFill>
                <a:latin typeface="Arial Black"/>
                <a:ea typeface="Arial Black"/>
                <a:cs typeface="Arial Black"/>
                <a:sym typeface="Arial Black"/>
              </a:rPr>
              <a:t>WATER MANAGEMENT </a:t>
            </a:r>
            <a:r>
              <a:rPr lang="en-GB" sz="1200">
                <a:solidFill>
                  <a:schemeClr val="dk1"/>
                </a:solidFill>
              </a:rPr>
              <a:t>- </a:t>
            </a:r>
            <a:r>
              <a:rPr b="1" lang="en-GB" sz="1200">
                <a:solidFill>
                  <a:schemeClr val="dk1"/>
                </a:solidFill>
              </a:rPr>
              <a:t>All dams</a:t>
            </a:r>
            <a:r>
              <a:rPr lang="en-GB" sz="1200">
                <a:solidFill>
                  <a:schemeClr val="dk1"/>
                </a:solidFill>
              </a:rPr>
              <a:t> continue to reduce further below freeboard - water strategy moving forward.</a:t>
            </a:r>
            <a:endParaRPr sz="1200">
              <a:solidFill>
                <a:schemeClr val="dk1"/>
              </a:solidFill>
            </a:endParaRPr>
          </a:p>
          <a:p>
            <a:pPr indent="-256199" lvl="0" marL="251999" marR="0" rtl="0" algn="l">
              <a:lnSpc>
                <a:spcPct val="115000"/>
              </a:lnSpc>
              <a:spcBef>
                <a:spcPts val="1200"/>
              </a:spcBef>
              <a:spcAft>
                <a:spcPts val="0"/>
              </a:spcAft>
              <a:buClr>
                <a:srgbClr val="05C3DD"/>
              </a:buClr>
              <a:buSzPts val="1200"/>
              <a:buChar char="•"/>
            </a:pPr>
            <a:r>
              <a:rPr b="1" lang="en-GB" sz="1200">
                <a:solidFill>
                  <a:srgbClr val="05C3DD"/>
                </a:solidFill>
                <a:latin typeface="Arial Black"/>
                <a:ea typeface="Arial Black"/>
                <a:cs typeface="Arial Black"/>
                <a:sym typeface="Arial Black"/>
              </a:rPr>
              <a:t>REGULATORS</a:t>
            </a:r>
            <a:r>
              <a:rPr lang="en-GB" sz="1200">
                <a:solidFill>
                  <a:schemeClr val="dk1"/>
                </a:solidFill>
              </a:rPr>
              <a:t> - Working with EPA on HRA report and next steps.</a:t>
            </a:r>
            <a:endParaRPr sz="1200">
              <a:solidFill>
                <a:schemeClr val="dk1"/>
              </a:solidFill>
            </a:endParaRPr>
          </a:p>
          <a:p>
            <a:pPr indent="-256199" lvl="0" marL="251999" marR="0" rtl="0" algn="l">
              <a:lnSpc>
                <a:spcPct val="115000"/>
              </a:lnSpc>
              <a:spcBef>
                <a:spcPts val="1200"/>
              </a:spcBef>
              <a:spcAft>
                <a:spcPts val="0"/>
              </a:spcAft>
              <a:buClr>
                <a:srgbClr val="05C3DD"/>
              </a:buClr>
              <a:buSzPts val="1200"/>
              <a:buChar char="•"/>
            </a:pPr>
            <a:r>
              <a:rPr b="1" lang="en-GB" sz="1200">
                <a:solidFill>
                  <a:srgbClr val="05C3DD"/>
                </a:solidFill>
                <a:latin typeface="Arial Black"/>
                <a:ea typeface="Arial Black"/>
                <a:cs typeface="Arial Black"/>
                <a:sym typeface="Arial Black"/>
              </a:rPr>
              <a:t>ODOUR MANAGEMENT IMPROVEMENT</a:t>
            </a:r>
            <a:r>
              <a:rPr b="1" lang="en-GB" sz="1200">
                <a:solidFill>
                  <a:schemeClr val="dk1"/>
                </a:solidFill>
              </a:rPr>
              <a:t> -</a:t>
            </a:r>
            <a:r>
              <a:rPr lang="en-GB" sz="1200">
                <a:solidFill>
                  <a:schemeClr val="dk1"/>
                </a:solidFill>
              </a:rPr>
              <a:t> Odour audit showed a significant </a:t>
            </a:r>
            <a:r>
              <a:rPr b="1" lang="en-GB" sz="1200">
                <a:solidFill>
                  <a:schemeClr val="dk1"/>
                </a:solidFill>
              </a:rPr>
              <a:t>reduction in odour potential</a:t>
            </a:r>
            <a:r>
              <a:rPr lang="en-GB" sz="1200">
                <a:solidFill>
                  <a:schemeClr val="dk1"/>
                </a:solidFill>
              </a:rPr>
              <a:t> on site through works that were carried out to date - next step is the use of tarps and increased use of biofiltration. </a:t>
            </a:r>
            <a:endParaRPr b="1" sz="1200">
              <a:solidFill>
                <a:schemeClr val="dk1"/>
              </a:solidFill>
            </a:endParaRPr>
          </a:p>
          <a:p>
            <a:pPr indent="0" lvl="0" marL="0" rtl="0" algn="l">
              <a:lnSpc>
                <a:spcPct val="115000"/>
              </a:lnSpc>
              <a:spcBef>
                <a:spcPts val="1200"/>
              </a:spcBef>
              <a:spcAft>
                <a:spcPts val="1200"/>
              </a:spcAft>
              <a:buNone/>
            </a:pPr>
            <a:r>
              <a:t/>
            </a:r>
            <a:endParaRPr sz="1200">
              <a:solidFill>
                <a:schemeClr val="dk1"/>
              </a:solidFill>
              <a:highlight>
                <a:srgbClr val="FDF514"/>
              </a:highlight>
            </a:endParaRPr>
          </a:p>
        </p:txBody>
      </p:sp>
      <p:sp>
        <p:nvSpPr>
          <p:cNvPr id="192" name="Google Shape;192;p32"/>
          <p:cNvSpPr/>
          <p:nvPr/>
        </p:nvSpPr>
        <p:spPr>
          <a:xfrm>
            <a:off x="89475" y="1071625"/>
            <a:ext cx="283200" cy="2754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Personnalisé 24">
      <a:dk1>
        <a:srgbClr val="545459"/>
      </a:dk1>
      <a:lt1>
        <a:srgbClr val="FFFFFF"/>
      </a:lt1>
      <a:dk2>
        <a:srgbClr val="E85F46"/>
      </a:dk2>
      <a:lt2>
        <a:srgbClr val="0076B9"/>
      </a:lt2>
      <a:accent1>
        <a:srgbClr val="FFA000"/>
      </a:accent1>
      <a:accent2>
        <a:srgbClr val="199B69"/>
      </a:accent2>
      <a:accent3>
        <a:srgbClr val="FDB914"/>
      </a:accent3>
      <a:accent4>
        <a:srgbClr val="01ADC6"/>
      </a:accent4>
      <a:accent5>
        <a:srgbClr val="D5D6D5"/>
      </a:accent5>
      <a:accent6>
        <a:srgbClr val="000000"/>
      </a:accent6>
      <a:hlink>
        <a:srgbClr val="E85F46"/>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